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2" r:id="rId5"/>
    <p:sldMasterId id="2147483693" r:id="rId6"/>
    <p:sldMasterId id="2147483694"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Lst>
  <p:sldSz cy="5143500" cx="9144000"/>
  <p:notesSz cx="6858000" cy="9144000"/>
  <p:embeddedFontLst>
    <p:embeddedFont>
      <p:font typeface="Dosis"/>
      <p:regular r:id="rId22"/>
      <p:bold r:id="rId23"/>
    </p:embeddedFont>
    <p:embeddedFont>
      <p:font typeface="Roboto Black"/>
      <p:bold r:id="rId24"/>
      <p:boldItalic r:id="rId25"/>
    </p:embeddedFont>
    <p:embeddedFont>
      <p:font typeface="Roboto Thin"/>
      <p:regular r:id="rId26"/>
      <p:bold r:id="rId27"/>
      <p:italic r:id="rId28"/>
      <p:boldItalic r:id="rId29"/>
    </p:embeddedFont>
    <p:embeddedFont>
      <p:font typeface="Robo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FB43D27-099A-4C47-BCEC-288E384ED5F3}">
  <a:tblStyle styleId="{0FB43D27-099A-4C47-BCEC-288E384ED5F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2.xml"/><Relationship Id="rId22" Type="http://schemas.openxmlformats.org/officeDocument/2006/relationships/font" Target="fonts/Dosis-regular.fntdata"/><Relationship Id="rId21" Type="http://schemas.openxmlformats.org/officeDocument/2006/relationships/slide" Target="slides/slide13.xml"/><Relationship Id="rId24" Type="http://schemas.openxmlformats.org/officeDocument/2006/relationships/font" Target="fonts/RobotoBlack-bold.fntdata"/><Relationship Id="rId23" Type="http://schemas.openxmlformats.org/officeDocument/2006/relationships/font" Target="fonts/Dosi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font" Target="fonts/RobotoThin-regular.fntdata"/><Relationship Id="rId25" Type="http://schemas.openxmlformats.org/officeDocument/2006/relationships/font" Target="fonts/RobotoBlack-boldItalic.fntdata"/><Relationship Id="rId28" Type="http://schemas.openxmlformats.org/officeDocument/2006/relationships/font" Target="fonts/RobotoThin-italic.fntdata"/><Relationship Id="rId27" Type="http://schemas.openxmlformats.org/officeDocument/2006/relationships/font" Target="fonts/RobotoThin-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RobotoThin-boldItalic.fntdata"/><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3.xml"/><Relationship Id="rId33" Type="http://schemas.openxmlformats.org/officeDocument/2006/relationships/font" Target="fonts/Roboto-boldItalic.fntdata"/><Relationship Id="rId10" Type="http://schemas.openxmlformats.org/officeDocument/2006/relationships/slide" Target="slides/slide2.xml"/><Relationship Id="rId32" Type="http://schemas.openxmlformats.org/officeDocument/2006/relationships/font" Target="fonts/Roboto-italic.fntdata"/><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2.pn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430667bdf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2" name="Google Shape;352;g1430667bdf5_0_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1430667bdf5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g1430667bdf5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fdd2afe090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gfdd2afe09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430667bdf5_0_1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1" name="Google Shape;371;g1430667bdf5_0_14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Weekly-newsletter (email), retargetting-ad (facebook), retargetting-campaign(email), getting-to-know-cool-tshirts (nytimes), interview-with-cool0tshirts founder (medium)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430667bdf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g1430667bdf5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430667bdf5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3" name="Google Shape;323;g1430667bdf5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430667bdf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g1430667bdf5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430667bdf5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g1430667bdf5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430667bdf5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g1430667bdf5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 name="Shape 9"/>
        <p:cNvGrpSpPr/>
        <p:nvPr/>
      </p:nvGrpSpPr>
      <p:grpSpPr>
        <a:xfrm>
          <a:off x="0" y="0"/>
          <a:ext cx="0" cy="0"/>
          <a:chOff x="0" y="0"/>
          <a:chExt cx="0" cy="0"/>
        </a:xfrm>
      </p:grpSpPr>
      <p:sp>
        <p:nvSpPr>
          <p:cNvPr id="10" name="Google Shape;10;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Font typeface="Roboto"/>
              <a:buNone/>
              <a:defRPr>
                <a:latin typeface="Roboto"/>
                <a:ea typeface="Roboto"/>
                <a:cs typeface="Roboto"/>
                <a:sym typeface="Roboto"/>
              </a:defRPr>
            </a:lvl1pPr>
            <a:lvl2pPr lvl="1" algn="l">
              <a:lnSpc>
                <a:spcPct val="100000"/>
              </a:lnSpc>
              <a:spcBef>
                <a:spcPts val="0"/>
              </a:spcBef>
              <a:spcAft>
                <a:spcPts val="0"/>
              </a:spcAft>
              <a:buSzPts val="2800"/>
              <a:buFont typeface="Roboto"/>
              <a:buNone/>
              <a:defRPr>
                <a:latin typeface="Roboto"/>
                <a:ea typeface="Roboto"/>
                <a:cs typeface="Roboto"/>
                <a:sym typeface="Roboto"/>
              </a:defRPr>
            </a:lvl2pPr>
            <a:lvl3pPr lvl="2" algn="l">
              <a:lnSpc>
                <a:spcPct val="100000"/>
              </a:lnSpc>
              <a:spcBef>
                <a:spcPts val="0"/>
              </a:spcBef>
              <a:spcAft>
                <a:spcPts val="0"/>
              </a:spcAft>
              <a:buSzPts val="2800"/>
              <a:buFont typeface="Roboto"/>
              <a:buNone/>
              <a:defRPr>
                <a:latin typeface="Roboto"/>
                <a:ea typeface="Roboto"/>
                <a:cs typeface="Roboto"/>
                <a:sym typeface="Roboto"/>
              </a:defRPr>
            </a:lvl3pPr>
            <a:lvl4pPr lvl="3" algn="l">
              <a:lnSpc>
                <a:spcPct val="100000"/>
              </a:lnSpc>
              <a:spcBef>
                <a:spcPts val="0"/>
              </a:spcBef>
              <a:spcAft>
                <a:spcPts val="0"/>
              </a:spcAft>
              <a:buSzPts val="2800"/>
              <a:buFont typeface="Roboto"/>
              <a:buNone/>
              <a:defRPr>
                <a:latin typeface="Roboto"/>
                <a:ea typeface="Roboto"/>
                <a:cs typeface="Roboto"/>
                <a:sym typeface="Roboto"/>
              </a:defRPr>
            </a:lvl4pPr>
            <a:lvl5pPr lvl="4" algn="l">
              <a:lnSpc>
                <a:spcPct val="100000"/>
              </a:lnSpc>
              <a:spcBef>
                <a:spcPts val="0"/>
              </a:spcBef>
              <a:spcAft>
                <a:spcPts val="0"/>
              </a:spcAft>
              <a:buSzPts val="2800"/>
              <a:buFont typeface="Roboto"/>
              <a:buNone/>
              <a:defRPr>
                <a:latin typeface="Roboto"/>
                <a:ea typeface="Roboto"/>
                <a:cs typeface="Roboto"/>
                <a:sym typeface="Roboto"/>
              </a:defRPr>
            </a:lvl5pPr>
            <a:lvl6pPr lvl="5" algn="l">
              <a:lnSpc>
                <a:spcPct val="100000"/>
              </a:lnSpc>
              <a:spcBef>
                <a:spcPts val="0"/>
              </a:spcBef>
              <a:spcAft>
                <a:spcPts val="0"/>
              </a:spcAft>
              <a:buSzPts val="2800"/>
              <a:buFont typeface="Roboto"/>
              <a:buNone/>
              <a:defRPr>
                <a:latin typeface="Roboto"/>
                <a:ea typeface="Roboto"/>
                <a:cs typeface="Roboto"/>
                <a:sym typeface="Roboto"/>
              </a:defRPr>
            </a:lvl6pPr>
            <a:lvl7pPr lvl="6" algn="l">
              <a:lnSpc>
                <a:spcPct val="100000"/>
              </a:lnSpc>
              <a:spcBef>
                <a:spcPts val="0"/>
              </a:spcBef>
              <a:spcAft>
                <a:spcPts val="0"/>
              </a:spcAft>
              <a:buSzPts val="2800"/>
              <a:buFont typeface="Roboto"/>
              <a:buNone/>
              <a:defRPr>
                <a:latin typeface="Roboto"/>
                <a:ea typeface="Roboto"/>
                <a:cs typeface="Roboto"/>
                <a:sym typeface="Roboto"/>
              </a:defRPr>
            </a:lvl7pPr>
            <a:lvl8pPr lvl="7" algn="l">
              <a:lnSpc>
                <a:spcPct val="100000"/>
              </a:lnSpc>
              <a:spcBef>
                <a:spcPts val="0"/>
              </a:spcBef>
              <a:spcAft>
                <a:spcPts val="0"/>
              </a:spcAft>
              <a:buSzPts val="2800"/>
              <a:buFont typeface="Roboto"/>
              <a:buNone/>
              <a:defRPr>
                <a:latin typeface="Roboto"/>
                <a:ea typeface="Roboto"/>
                <a:cs typeface="Roboto"/>
                <a:sym typeface="Roboto"/>
              </a:defRPr>
            </a:lvl8pPr>
            <a:lvl9pPr lvl="8" algn="l">
              <a:lnSpc>
                <a:spcPct val="100000"/>
              </a:lnSpc>
              <a:spcBef>
                <a:spcPts val="0"/>
              </a:spcBef>
              <a:spcAft>
                <a:spcPts val="0"/>
              </a:spcAft>
              <a:buSzPts val="2800"/>
              <a:buFont typeface="Roboto"/>
              <a:buNone/>
              <a:defRPr>
                <a:latin typeface="Roboto"/>
                <a:ea typeface="Roboto"/>
                <a:cs typeface="Roboto"/>
                <a:sym typeface="Roboto"/>
              </a:defRPr>
            </a:lvl9pPr>
          </a:lstStyle>
          <a:p/>
        </p:txBody>
      </p:sp>
      <p:sp>
        <p:nvSpPr>
          <p:cNvPr id="11" name="Google Shape;11;p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Font typeface="Roboto"/>
              <a:buChar char="●"/>
              <a:defRPr>
                <a:latin typeface="Roboto"/>
                <a:ea typeface="Roboto"/>
                <a:cs typeface="Roboto"/>
                <a:sym typeface="Roboto"/>
              </a:defRPr>
            </a:lvl1pPr>
            <a:lvl2pPr indent="-317500" lvl="1" marL="914400" algn="l">
              <a:lnSpc>
                <a:spcPct val="115000"/>
              </a:lnSpc>
              <a:spcBef>
                <a:spcPts val="1600"/>
              </a:spcBef>
              <a:spcAft>
                <a:spcPts val="0"/>
              </a:spcAft>
              <a:buSzPts val="1400"/>
              <a:buFont typeface="Roboto"/>
              <a:buChar char="○"/>
              <a:defRPr>
                <a:latin typeface="Roboto"/>
                <a:ea typeface="Roboto"/>
                <a:cs typeface="Roboto"/>
                <a:sym typeface="Roboto"/>
              </a:defRPr>
            </a:lvl2pPr>
            <a:lvl3pPr indent="-317500" lvl="2" marL="1371600" algn="l">
              <a:lnSpc>
                <a:spcPct val="115000"/>
              </a:lnSpc>
              <a:spcBef>
                <a:spcPts val="1600"/>
              </a:spcBef>
              <a:spcAft>
                <a:spcPts val="0"/>
              </a:spcAft>
              <a:buSzPts val="1400"/>
              <a:buFont typeface="Roboto"/>
              <a:buChar char="■"/>
              <a:defRPr>
                <a:latin typeface="Roboto"/>
                <a:ea typeface="Roboto"/>
                <a:cs typeface="Roboto"/>
                <a:sym typeface="Roboto"/>
              </a:defRPr>
            </a:lvl3pPr>
            <a:lvl4pPr indent="-317500" lvl="3" marL="1828800" algn="l">
              <a:lnSpc>
                <a:spcPct val="115000"/>
              </a:lnSpc>
              <a:spcBef>
                <a:spcPts val="1600"/>
              </a:spcBef>
              <a:spcAft>
                <a:spcPts val="0"/>
              </a:spcAft>
              <a:buSzPts val="1400"/>
              <a:buFont typeface="Roboto"/>
              <a:buChar char="●"/>
              <a:defRPr>
                <a:latin typeface="Roboto"/>
                <a:ea typeface="Roboto"/>
                <a:cs typeface="Roboto"/>
                <a:sym typeface="Roboto"/>
              </a:defRPr>
            </a:lvl4pPr>
            <a:lvl5pPr indent="-317500" lvl="4" marL="2286000" algn="l">
              <a:lnSpc>
                <a:spcPct val="115000"/>
              </a:lnSpc>
              <a:spcBef>
                <a:spcPts val="1600"/>
              </a:spcBef>
              <a:spcAft>
                <a:spcPts val="0"/>
              </a:spcAft>
              <a:buSzPts val="1400"/>
              <a:buFont typeface="Roboto"/>
              <a:buChar char="○"/>
              <a:defRPr>
                <a:latin typeface="Roboto"/>
                <a:ea typeface="Roboto"/>
                <a:cs typeface="Roboto"/>
                <a:sym typeface="Roboto"/>
              </a:defRPr>
            </a:lvl5pPr>
            <a:lvl6pPr indent="-317500" lvl="5" marL="2743200" algn="l">
              <a:lnSpc>
                <a:spcPct val="115000"/>
              </a:lnSpc>
              <a:spcBef>
                <a:spcPts val="1600"/>
              </a:spcBef>
              <a:spcAft>
                <a:spcPts val="0"/>
              </a:spcAft>
              <a:buSzPts val="1400"/>
              <a:buFont typeface="Roboto"/>
              <a:buChar char="■"/>
              <a:defRPr>
                <a:latin typeface="Roboto"/>
                <a:ea typeface="Roboto"/>
                <a:cs typeface="Roboto"/>
                <a:sym typeface="Roboto"/>
              </a:defRPr>
            </a:lvl6pPr>
            <a:lvl7pPr indent="-317500" lvl="6" marL="3200400" algn="l">
              <a:lnSpc>
                <a:spcPct val="115000"/>
              </a:lnSpc>
              <a:spcBef>
                <a:spcPts val="1600"/>
              </a:spcBef>
              <a:spcAft>
                <a:spcPts val="0"/>
              </a:spcAft>
              <a:buSzPts val="1400"/>
              <a:buFont typeface="Roboto"/>
              <a:buChar char="●"/>
              <a:defRPr>
                <a:latin typeface="Roboto"/>
                <a:ea typeface="Roboto"/>
                <a:cs typeface="Roboto"/>
                <a:sym typeface="Roboto"/>
              </a:defRPr>
            </a:lvl7pPr>
            <a:lvl8pPr indent="-317500" lvl="7" marL="3657600" algn="l">
              <a:lnSpc>
                <a:spcPct val="115000"/>
              </a:lnSpc>
              <a:spcBef>
                <a:spcPts val="1600"/>
              </a:spcBef>
              <a:spcAft>
                <a:spcPts val="0"/>
              </a:spcAft>
              <a:buSzPts val="1400"/>
              <a:buFont typeface="Roboto"/>
              <a:buChar char="○"/>
              <a:defRPr>
                <a:latin typeface="Roboto"/>
                <a:ea typeface="Roboto"/>
                <a:cs typeface="Roboto"/>
                <a:sym typeface="Roboto"/>
              </a:defRPr>
            </a:lvl8pPr>
            <a:lvl9pPr indent="-317500" lvl="8" marL="4114800" algn="l">
              <a:lnSpc>
                <a:spcPct val="115000"/>
              </a:lnSpc>
              <a:spcBef>
                <a:spcPts val="1600"/>
              </a:spcBef>
              <a:spcAft>
                <a:spcPts val="1600"/>
              </a:spcAft>
              <a:buSzPts val="1400"/>
              <a:buFont typeface="Roboto"/>
              <a:buChar char="■"/>
              <a:defRPr>
                <a:latin typeface="Roboto"/>
                <a:ea typeface="Roboto"/>
                <a:cs typeface="Roboto"/>
                <a:sym typeface="Roboto"/>
              </a:defRPr>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295269"/>
        </a:solidFill>
      </p:bgPr>
    </p:bg>
    <p:spTree>
      <p:nvGrpSpPr>
        <p:cNvPr id="54" name="Shape 54"/>
        <p:cNvGrpSpPr/>
        <p:nvPr/>
      </p:nvGrpSpPr>
      <p:grpSpPr>
        <a:xfrm>
          <a:off x="0" y="0"/>
          <a:ext cx="0" cy="0"/>
          <a:chOff x="0" y="0"/>
          <a:chExt cx="0" cy="0"/>
        </a:xfrm>
      </p:grpSpPr>
      <p:sp>
        <p:nvSpPr>
          <p:cNvPr id="55" name="Google Shape;55;p15"/>
          <p:cNvSpPr/>
          <p:nvPr/>
        </p:nvSpPr>
        <p:spPr>
          <a:xfrm>
            <a:off x="469021" y="1983100"/>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 sz="5600" u="none" cap="none" strike="noStrike">
                <a:solidFill>
                  <a:schemeClr val="lt1"/>
                </a:solidFill>
                <a:latin typeface="Dosis"/>
                <a:ea typeface="Dosis"/>
                <a:cs typeface="Dosis"/>
                <a:sym typeface="Dosis"/>
              </a:rPr>
              <a:t>TITLE GOES HERE</a:t>
            </a:r>
            <a:endParaRPr b="0" i="0" sz="1000" u="none" cap="none" strike="noStrike">
              <a:solidFill>
                <a:schemeClr val="lt1"/>
              </a:solidFill>
              <a:latin typeface="Dosis"/>
              <a:ea typeface="Dosis"/>
              <a:cs typeface="Dosis"/>
              <a:sym typeface="Dosis"/>
            </a:endParaRPr>
          </a:p>
        </p:txBody>
      </p:sp>
      <p:sp>
        <p:nvSpPr>
          <p:cNvPr id="56" name="Google Shape;56;p15"/>
          <p:cNvSpPr/>
          <p:nvPr/>
        </p:nvSpPr>
        <p:spPr>
          <a:xfrm>
            <a:off x="469011" y="2814675"/>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 sz="3500" u="none" cap="none" strike="noStrike">
                <a:solidFill>
                  <a:srgbClr val="BCBEC0"/>
                </a:solidFill>
                <a:latin typeface="Dosis"/>
                <a:ea typeface="Dosis"/>
                <a:cs typeface="Dosis"/>
                <a:sym typeface="Dosis"/>
              </a:rPr>
              <a:t>Subtitle goes here</a:t>
            </a:r>
            <a:endParaRPr b="0" i="0" sz="1000" u="none" cap="none" strike="noStrike">
              <a:solidFill>
                <a:srgbClr val="BCBEC0"/>
              </a:solidFill>
              <a:latin typeface="Dosis"/>
              <a:ea typeface="Dosis"/>
              <a:cs typeface="Dosis"/>
              <a:sym typeface="Dosis"/>
            </a:endParaRPr>
          </a:p>
        </p:txBody>
      </p:sp>
      <p:sp>
        <p:nvSpPr>
          <p:cNvPr id="57" name="Google Shape;57;p15"/>
          <p:cNvSpPr/>
          <p:nvPr/>
        </p:nvSpPr>
        <p:spPr>
          <a:xfrm>
            <a:off x="469031" y="4578285"/>
            <a:ext cx="1792609" cy="19645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800"/>
              <a:buFont typeface="Arial"/>
              <a:buNone/>
            </a:pPr>
            <a:r>
              <a:rPr b="0" i="0" lang="en" sz="800" u="none" cap="none" strike="noStrike">
                <a:solidFill>
                  <a:srgbClr val="BCBEC0"/>
                </a:solidFill>
                <a:latin typeface="Dosis"/>
                <a:ea typeface="Dosis"/>
                <a:cs typeface="Dosis"/>
                <a:sym typeface="Dosis"/>
              </a:rPr>
              <a:t>New York  -  10th February, 2014</a:t>
            </a:r>
            <a:endParaRPr b="0" i="0" sz="800" u="none" cap="none" strike="noStrike">
              <a:solidFill>
                <a:srgbClr val="BCBEC0"/>
              </a:solidFill>
              <a:latin typeface="Dosis"/>
              <a:ea typeface="Dosis"/>
              <a:cs typeface="Dosis"/>
              <a:sym typeface="Dosis"/>
            </a:endParaRPr>
          </a:p>
        </p:txBody>
      </p:sp>
      <p:pic>
        <p:nvPicPr>
          <p:cNvPr id="58" name="Google Shape;58;p15"/>
          <p:cNvPicPr preferRelativeResize="0"/>
          <p:nvPr/>
        </p:nvPicPr>
        <p:blipFill rotWithShape="1">
          <a:blip r:embed="rId2">
            <a:alphaModFix/>
          </a:blip>
          <a:srcRect b="0" l="0" r="0" t="0"/>
          <a:stretch/>
        </p:blipFill>
        <p:spPr>
          <a:xfrm>
            <a:off x="469028" y="620299"/>
            <a:ext cx="1362880" cy="2866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
    <p:bg>
      <p:bgPr>
        <a:solidFill>
          <a:srgbClr val="295269"/>
        </a:solidFill>
      </p:bgPr>
    </p:bg>
    <p:spTree>
      <p:nvGrpSpPr>
        <p:cNvPr id="59" name="Shape 59"/>
        <p:cNvGrpSpPr/>
        <p:nvPr/>
      </p:nvGrpSpPr>
      <p:grpSpPr>
        <a:xfrm>
          <a:off x="0" y="0"/>
          <a:ext cx="0" cy="0"/>
          <a:chOff x="0" y="0"/>
          <a:chExt cx="0" cy="0"/>
        </a:xfrm>
      </p:grpSpPr>
      <p:sp>
        <p:nvSpPr>
          <p:cNvPr id="60" name="Google Shape;60;p16"/>
          <p:cNvSpPr/>
          <p:nvPr/>
        </p:nvSpPr>
        <p:spPr>
          <a:xfrm>
            <a:off x="469000" y="2073325"/>
            <a:ext cx="7747596" cy="16605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1. Announcements</a:t>
            </a:r>
            <a:endParaRPr b="0" i="0" sz="1000" u="none" cap="none" strike="noStrike">
              <a:solidFill>
                <a:srgbClr val="000000"/>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2. Recruiting</a:t>
            </a:r>
            <a:endParaRPr b="0" i="0" sz="1800" u="none" cap="none" strike="noStrike">
              <a:solidFill>
                <a:srgbClr val="FFFFFF"/>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3. Product Updates</a:t>
            </a:r>
            <a:endParaRPr b="0" i="0" sz="1800" u="none" cap="none" strike="noStrike">
              <a:solidFill>
                <a:srgbClr val="FFFFFF"/>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4.  Weekly Metrics</a:t>
            </a:r>
            <a:endParaRPr b="0" i="0" sz="1800" u="none" cap="none" strike="noStrike">
              <a:solidFill>
                <a:srgbClr val="FFFFFF"/>
              </a:solidFill>
              <a:latin typeface="Dosis"/>
              <a:ea typeface="Dosis"/>
              <a:cs typeface="Dosis"/>
              <a:sym typeface="Dosis"/>
            </a:endParaRPr>
          </a:p>
        </p:txBody>
      </p:sp>
      <p:cxnSp>
        <p:nvCxnSpPr>
          <p:cNvPr id="61" name="Google Shape;61;p16"/>
          <p:cNvCxnSpPr/>
          <p:nvPr/>
        </p:nvCxnSpPr>
        <p:spPr>
          <a:xfrm>
            <a:off x="469004" y="1765604"/>
            <a:ext cx="267300" cy="0"/>
          </a:xfrm>
          <a:prstGeom prst="straightConnector1">
            <a:avLst/>
          </a:prstGeom>
          <a:noFill/>
          <a:ln cap="rnd" cmpd="sng" w="9525">
            <a:solidFill>
              <a:srgbClr val="EBECED"/>
            </a:solidFill>
            <a:prstDash val="solid"/>
            <a:miter lim="8000"/>
            <a:headEnd len="sm" w="sm" type="none"/>
            <a:tailEnd len="sm" w="sm" type="none"/>
          </a:ln>
        </p:spPr>
      </p:cxnSp>
      <p:sp>
        <p:nvSpPr>
          <p:cNvPr id="62" name="Google Shape;62;p16"/>
          <p:cNvSpPr/>
          <p:nvPr/>
        </p:nvSpPr>
        <p:spPr>
          <a:xfrm>
            <a:off x="469011" y="519150"/>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2400"/>
              <a:buFont typeface="Arial"/>
              <a:buNone/>
            </a:pPr>
            <a:r>
              <a:rPr b="0" i="0" lang="en" sz="2400" u="none" cap="none" strike="noStrike">
                <a:solidFill>
                  <a:srgbClr val="39D1B4"/>
                </a:solidFill>
                <a:latin typeface="Dosis"/>
                <a:ea typeface="Dosis"/>
                <a:cs typeface="Dosis"/>
                <a:sym typeface="Dosis"/>
              </a:rPr>
              <a:t>CONTENTS</a:t>
            </a:r>
            <a:endParaRPr b="0" i="0" sz="2400" u="none" cap="none" strike="noStrike">
              <a:solidFill>
                <a:srgbClr val="39D1B4"/>
              </a:solidFill>
              <a:latin typeface="Dosis"/>
              <a:ea typeface="Dosis"/>
              <a:cs typeface="Dosis"/>
              <a:sym typeface="Dosis"/>
            </a:endParaRPr>
          </a:p>
        </p:txBody>
      </p:sp>
      <p:cxnSp>
        <p:nvCxnSpPr>
          <p:cNvPr id="63" name="Google Shape;63;p16"/>
          <p:cNvCxnSpPr/>
          <p:nvPr/>
        </p:nvCxnSpPr>
        <p:spPr>
          <a:xfrm>
            <a:off x="469004" y="3927779"/>
            <a:ext cx="267300" cy="0"/>
          </a:xfrm>
          <a:prstGeom prst="straightConnector1">
            <a:avLst/>
          </a:prstGeom>
          <a:noFill/>
          <a:ln cap="rnd" cmpd="sng" w="9525">
            <a:solidFill>
              <a:srgbClr val="EBECED"/>
            </a:solidFill>
            <a:prstDash val="solid"/>
            <a:miter lim="8000"/>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
  <p:cSld name="CUSTOM_6">
    <p:bg>
      <p:bgPr>
        <a:solidFill>
          <a:srgbClr val="6AB1D3"/>
        </a:solidFill>
      </p:bgPr>
    </p:bg>
    <p:spTree>
      <p:nvGrpSpPr>
        <p:cNvPr id="64" name="Shape 64"/>
        <p:cNvGrpSpPr/>
        <p:nvPr/>
      </p:nvGrpSpPr>
      <p:grpSpPr>
        <a:xfrm>
          <a:off x="0" y="0"/>
          <a:ext cx="0" cy="0"/>
          <a:chOff x="0" y="0"/>
          <a:chExt cx="0" cy="0"/>
        </a:xfrm>
      </p:grpSpPr>
      <p:sp>
        <p:nvSpPr>
          <p:cNvPr id="65" name="Google Shape;65;p17"/>
          <p:cNvSpPr/>
          <p:nvPr/>
        </p:nvSpPr>
        <p:spPr>
          <a:xfrm>
            <a:off x="469021" y="1906900"/>
            <a:ext cx="8171820"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 sz="5600" u="none" cap="none" strike="noStrike">
                <a:solidFill>
                  <a:schemeClr val="lt1"/>
                </a:solidFill>
                <a:latin typeface="Dosis"/>
                <a:ea typeface="Dosis"/>
                <a:cs typeface="Dosis"/>
                <a:sym typeface="Dosis"/>
              </a:rPr>
              <a:t>MAIN SECTION TITLE</a:t>
            </a:r>
            <a:endParaRPr b="0" i="0" sz="1000" u="none" cap="none" strike="noStrike">
              <a:solidFill>
                <a:schemeClr val="lt1"/>
              </a:solidFill>
              <a:latin typeface="Dosis"/>
              <a:ea typeface="Dosis"/>
              <a:cs typeface="Dosis"/>
              <a:sym typeface="Dosis"/>
            </a:endParaRPr>
          </a:p>
        </p:txBody>
      </p:sp>
      <p:sp>
        <p:nvSpPr>
          <p:cNvPr id="66" name="Google Shape;66;p17"/>
          <p:cNvSpPr/>
          <p:nvPr/>
        </p:nvSpPr>
        <p:spPr>
          <a:xfrm>
            <a:off x="469011" y="2738475"/>
            <a:ext cx="8171820"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 sz="3500" u="none" cap="none" strike="noStrike">
                <a:solidFill>
                  <a:srgbClr val="204056"/>
                </a:solidFill>
                <a:latin typeface="Dosis"/>
                <a:ea typeface="Dosis"/>
                <a:cs typeface="Dosis"/>
                <a:sym typeface="Dosis"/>
              </a:rPr>
              <a:t>Subtitle goes here</a:t>
            </a:r>
            <a:endParaRPr b="0" i="0" sz="1000" u="none" cap="none" strike="noStrike">
              <a:solidFill>
                <a:srgbClr val="204056"/>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Slide">
  <p:cSld name="CUSTOM_7">
    <p:bg>
      <p:bgPr>
        <a:solidFill>
          <a:srgbClr val="E6E7E8"/>
        </a:solidFill>
      </p:bgPr>
    </p:bg>
    <p:spTree>
      <p:nvGrpSpPr>
        <p:cNvPr id="67" name="Shape 67"/>
        <p:cNvGrpSpPr/>
        <p:nvPr/>
      </p:nvGrpSpPr>
      <p:grpSpPr>
        <a:xfrm>
          <a:off x="0" y="0"/>
          <a:ext cx="0" cy="0"/>
          <a:chOff x="0" y="0"/>
          <a:chExt cx="0" cy="0"/>
        </a:xfrm>
      </p:grpSpPr>
      <p:sp>
        <p:nvSpPr>
          <p:cNvPr id="68" name="Google Shape;68;p18"/>
          <p:cNvSpPr/>
          <p:nvPr/>
        </p:nvSpPr>
        <p:spPr>
          <a:xfrm>
            <a:off x="469021" y="1906900"/>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 sz="5600" u="none" cap="none" strike="noStrike">
                <a:solidFill>
                  <a:srgbClr val="204056"/>
                </a:solidFill>
                <a:latin typeface="Dosis"/>
                <a:ea typeface="Dosis"/>
                <a:cs typeface="Dosis"/>
                <a:sym typeface="Dosis"/>
              </a:rPr>
              <a:t>SUB-SECTION TITLE</a:t>
            </a:r>
            <a:endParaRPr b="0" i="0" sz="1000" u="none" cap="none" strike="noStrike">
              <a:solidFill>
                <a:srgbClr val="204056"/>
              </a:solidFill>
              <a:latin typeface="Dosis"/>
              <a:ea typeface="Dosis"/>
              <a:cs typeface="Dosis"/>
              <a:sym typeface="Dosis"/>
            </a:endParaRPr>
          </a:p>
        </p:txBody>
      </p:sp>
      <p:sp>
        <p:nvSpPr>
          <p:cNvPr id="69" name="Google Shape;69;p18"/>
          <p:cNvSpPr/>
          <p:nvPr/>
        </p:nvSpPr>
        <p:spPr>
          <a:xfrm>
            <a:off x="469011" y="2738475"/>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 sz="3500" u="none" cap="none" strike="noStrike">
                <a:solidFill>
                  <a:srgbClr val="BCBEC0"/>
                </a:solidFill>
                <a:latin typeface="Dosis"/>
                <a:ea typeface="Dosis"/>
                <a:cs typeface="Dosis"/>
                <a:sym typeface="Dosis"/>
              </a:rPr>
              <a:t>Subtitle goes here</a:t>
            </a:r>
            <a:endParaRPr b="0" i="0" sz="10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al Slide">
  <p:cSld name="CUSTOM_11">
    <p:spTree>
      <p:nvGrpSpPr>
        <p:cNvPr id="70" name="Shape 70"/>
        <p:cNvGrpSpPr/>
        <p:nvPr/>
      </p:nvGrpSpPr>
      <p:grpSpPr>
        <a:xfrm>
          <a:off x="0" y="0"/>
          <a:ext cx="0" cy="0"/>
          <a:chOff x="0" y="0"/>
          <a:chExt cx="0" cy="0"/>
        </a:xfrm>
      </p:grpSpPr>
      <p:sp>
        <p:nvSpPr>
          <p:cNvPr id="71" name="Google Shape;71;p19"/>
          <p:cNvSpPr/>
          <p:nvPr/>
        </p:nvSpPr>
        <p:spPr>
          <a:xfrm>
            <a:off x="469025" y="1767264"/>
            <a:ext cx="7697398" cy="216065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3200"/>
              <a:buFont typeface="Arial"/>
              <a:buNone/>
            </a:pPr>
            <a:r>
              <a:rPr b="0" i="0" lang="en" sz="3200" u="none" cap="none" strike="noStrike">
                <a:solidFill>
                  <a:srgbClr val="295269"/>
                </a:solidFill>
                <a:latin typeface="Dosis"/>
                <a:ea typeface="Dosis"/>
                <a:cs typeface="Dosis"/>
                <a:sym typeface="Dosis"/>
              </a:rPr>
              <a:t>Key statement goes here. Collaboratively administrate empower markets via plug-and-play networks. </a:t>
            </a:r>
            <a:r>
              <a:rPr b="0" i="0" lang="en" sz="3200" u="none" cap="none" strike="noStrike">
                <a:solidFill>
                  <a:srgbClr val="FA726E"/>
                </a:solidFill>
                <a:latin typeface="Dosis"/>
                <a:ea typeface="Dosis"/>
                <a:cs typeface="Dosis"/>
                <a:sym typeface="Dosis"/>
              </a:rPr>
              <a:t>Highlights</a:t>
            </a:r>
            <a:r>
              <a:rPr b="0" i="0" lang="en" sz="3200" u="none" cap="none" strike="noStrike">
                <a:solidFill>
                  <a:srgbClr val="295269"/>
                </a:solidFill>
                <a:latin typeface="Dosis"/>
                <a:ea typeface="Dosis"/>
                <a:cs typeface="Dosis"/>
                <a:sym typeface="Dosis"/>
              </a:rPr>
              <a:t> procrastinate B2C users after </a:t>
            </a:r>
            <a:r>
              <a:rPr b="0" i="0" lang="en" sz="3200" u="none" cap="none" strike="noStrike">
                <a:solidFill>
                  <a:srgbClr val="FA726E"/>
                </a:solidFill>
                <a:latin typeface="Dosis"/>
                <a:ea typeface="Dosis"/>
                <a:cs typeface="Dosis"/>
                <a:sym typeface="Dosis"/>
              </a:rPr>
              <a:t>installed base</a:t>
            </a:r>
            <a:r>
              <a:rPr b="0" i="0" lang="en" sz="3200" u="none" cap="none" strike="noStrike">
                <a:solidFill>
                  <a:srgbClr val="295269"/>
                </a:solidFill>
                <a:latin typeface="Dosis"/>
                <a:ea typeface="Dosis"/>
                <a:cs typeface="Dosis"/>
                <a:sym typeface="Dosis"/>
              </a:rPr>
              <a:t> benefits.</a:t>
            </a:r>
            <a:endParaRPr b="0" i="0" sz="3200" u="none" cap="none" strike="noStrike">
              <a:solidFill>
                <a:srgbClr val="000000"/>
              </a:solidFill>
              <a:latin typeface="Dosis"/>
              <a:ea typeface="Dosis"/>
              <a:cs typeface="Dosis"/>
              <a:sym typeface="Dosis"/>
            </a:endParaRPr>
          </a:p>
        </p:txBody>
      </p:sp>
      <p:sp>
        <p:nvSpPr>
          <p:cNvPr id="72" name="Google Shape;72;p19"/>
          <p:cNvSpPr/>
          <p:nvPr/>
        </p:nvSpPr>
        <p:spPr>
          <a:xfrm>
            <a:off x="469031" y="1063194"/>
            <a:ext cx="785826" cy="35498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GOAL</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1">
  <p:cSld name="CUSTOM_9">
    <p:spTree>
      <p:nvGrpSpPr>
        <p:cNvPr id="73" name="Shape 73"/>
        <p:cNvGrpSpPr/>
        <p:nvPr/>
      </p:nvGrpSpPr>
      <p:grpSpPr>
        <a:xfrm>
          <a:off x="0" y="0"/>
          <a:ext cx="0" cy="0"/>
          <a:chOff x="0" y="0"/>
          <a:chExt cx="0" cy="0"/>
        </a:xfrm>
      </p:grpSpPr>
      <p:sp>
        <p:nvSpPr>
          <p:cNvPr id="74" name="Google Shape;74;p20"/>
          <p:cNvSpPr/>
          <p:nvPr/>
        </p:nvSpPr>
        <p:spPr>
          <a:xfrm>
            <a:off x="469000" y="2073325"/>
            <a:ext cx="7747596" cy="16605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1. Announcements</a:t>
            </a:r>
            <a:endParaRPr b="0" i="0" sz="10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2. Recruiting</a:t>
            </a:r>
            <a:endParaRPr b="0" i="0" sz="18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3. Product Updates</a:t>
            </a:r>
            <a:endParaRPr b="0" i="0" sz="18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4.  Weekly Metrics</a:t>
            </a:r>
            <a:endParaRPr b="0" i="0" sz="1800" u="none" cap="none" strike="noStrike">
              <a:solidFill>
                <a:srgbClr val="295269"/>
              </a:solidFill>
              <a:latin typeface="Dosis"/>
              <a:ea typeface="Dosis"/>
              <a:cs typeface="Dosis"/>
              <a:sym typeface="Dosis"/>
            </a:endParaRPr>
          </a:p>
        </p:txBody>
      </p:sp>
      <p:cxnSp>
        <p:nvCxnSpPr>
          <p:cNvPr id="75" name="Google Shape;75;p20"/>
          <p:cNvCxnSpPr/>
          <p:nvPr/>
        </p:nvCxnSpPr>
        <p:spPr>
          <a:xfrm>
            <a:off x="469004" y="1765604"/>
            <a:ext cx="267300" cy="0"/>
          </a:xfrm>
          <a:prstGeom prst="straightConnector1">
            <a:avLst/>
          </a:prstGeom>
          <a:noFill/>
          <a:ln cap="rnd" cmpd="sng" w="9525">
            <a:solidFill>
              <a:srgbClr val="295269"/>
            </a:solidFill>
            <a:prstDash val="solid"/>
            <a:miter lim="8000"/>
            <a:headEnd len="sm" w="sm" type="none"/>
            <a:tailEnd len="sm" w="sm" type="none"/>
          </a:ln>
        </p:spPr>
      </p:cxnSp>
      <p:sp>
        <p:nvSpPr>
          <p:cNvPr id="76" name="Google Shape;76;p20"/>
          <p:cNvSpPr/>
          <p:nvPr/>
        </p:nvSpPr>
        <p:spPr>
          <a:xfrm>
            <a:off x="469011" y="519150"/>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2400"/>
              <a:buFont typeface="Arial"/>
              <a:buNone/>
            </a:pPr>
            <a:r>
              <a:rPr b="0" i="0" lang="en" sz="2400" u="none" cap="none" strike="noStrike">
                <a:solidFill>
                  <a:srgbClr val="6AB1D3"/>
                </a:solidFill>
                <a:latin typeface="Dosis"/>
                <a:ea typeface="Dosis"/>
                <a:cs typeface="Dosis"/>
                <a:sym typeface="Dosis"/>
              </a:rPr>
              <a:t>LIST OF THINGS</a:t>
            </a:r>
            <a:endParaRPr b="0" i="0" sz="2400" u="none" cap="none" strike="noStrike">
              <a:solidFill>
                <a:srgbClr val="6AB1D3"/>
              </a:solidFill>
              <a:latin typeface="Dosis"/>
              <a:ea typeface="Dosis"/>
              <a:cs typeface="Dosis"/>
              <a:sym typeface="Dosis"/>
            </a:endParaRPr>
          </a:p>
        </p:txBody>
      </p:sp>
      <p:cxnSp>
        <p:nvCxnSpPr>
          <p:cNvPr id="77" name="Google Shape;77;p20"/>
          <p:cNvCxnSpPr/>
          <p:nvPr/>
        </p:nvCxnSpPr>
        <p:spPr>
          <a:xfrm>
            <a:off x="469004" y="3927779"/>
            <a:ext cx="267300" cy="0"/>
          </a:xfrm>
          <a:prstGeom prst="straightConnector1">
            <a:avLst/>
          </a:prstGeom>
          <a:noFill/>
          <a:ln cap="rnd" cmpd="sng" w="9525">
            <a:solidFill>
              <a:srgbClr val="295269"/>
            </a:solidFill>
            <a:prstDash val="solid"/>
            <a:miter lim="8000"/>
            <a:headEnd len="sm" w="sm" type="none"/>
            <a:tailEnd len="sm" w="sm"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2">
  <p:cSld name="CUSTOM_8">
    <p:spTree>
      <p:nvGrpSpPr>
        <p:cNvPr id="78" name="Shape 78"/>
        <p:cNvGrpSpPr/>
        <p:nvPr/>
      </p:nvGrpSpPr>
      <p:grpSpPr>
        <a:xfrm>
          <a:off x="0" y="0"/>
          <a:ext cx="0" cy="0"/>
          <a:chOff x="0" y="0"/>
          <a:chExt cx="0" cy="0"/>
        </a:xfrm>
      </p:grpSpPr>
      <p:sp>
        <p:nvSpPr>
          <p:cNvPr id="79" name="Google Shape;79;p21"/>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80" name="Google Shape;80;p21"/>
          <p:cNvSpPr/>
          <p:nvPr/>
        </p:nvSpPr>
        <p:spPr>
          <a:xfrm>
            <a:off x="469025" y="2543425"/>
            <a:ext cx="8210374" cy="216632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t" bIns="35725" lIns="35725" spcFirstLastPara="1" rIns="35725" wrap="square" tIns="35725">
            <a:noAutofit/>
          </a:bodyPr>
          <a:lstStyle/>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functional solutions</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cross-media value</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maximize timely </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professionally cultivate </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dynamically innovate</a:t>
            </a:r>
            <a:endParaRPr b="0" i="0" sz="1800" u="none" cap="none" strike="noStrike">
              <a:solidFill>
                <a:srgbClr val="000000"/>
              </a:solidFill>
              <a:latin typeface="Dosis"/>
              <a:ea typeface="Dosis"/>
              <a:cs typeface="Dosis"/>
              <a:sym typeface="Dosis"/>
            </a:endParaRPr>
          </a:p>
        </p:txBody>
      </p:sp>
      <p:sp>
        <p:nvSpPr>
          <p:cNvPr id="81" name="Google Shape;81;p21"/>
          <p:cNvSpPr/>
          <p:nvPr/>
        </p:nvSpPr>
        <p:spPr>
          <a:xfrm>
            <a:off x="469031" y="489942"/>
            <a:ext cx="809261"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Font typeface="Roboto"/>
              <a:buNone/>
              <a:defRPr sz="5200">
                <a:latin typeface="Roboto"/>
                <a:ea typeface="Roboto"/>
                <a:cs typeface="Roboto"/>
                <a:sym typeface="Roboto"/>
              </a:defRPr>
            </a:lvl1pPr>
            <a:lvl2pPr lvl="1" algn="ctr">
              <a:lnSpc>
                <a:spcPct val="100000"/>
              </a:lnSpc>
              <a:spcBef>
                <a:spcPts val="0"/>
              </a:spcBef>
              <a:spcAft>
                <a:spcPts val="0"/>
              </a:spcAft>
              <a:buSzPts val="5200"/>
              <a:buFont typeface="Roboto"/>
              <a:buNone/>
              <a:defRPr sz="5200">
                <a:latin typeface="Roboto"/>
                <a:ea typeface="Roboto"/>
                <a:cs typeface="Roboto"/>
                <a:sym typeface="Roboto"/>
              </a:defRPr>
            </a:lvl2pPr>
            <a:lvl3pPr lvl="2" algn="ctr">
              <a:lnSpc>
                <a:spcPct val="100000"/>
              </a:lnSpc>
              <a:spcBef>
                <a:spcPts val="0"/>
              </a:spcBef>
              <a:spcAft>
                <a:spcPts val="0"/>
              </a:spcAft>
              <a:buSzPts val="5200"/>
              <a:buFont typeface="Roboto"/>
              <a:buNone/>
              <a:defRPr sz="5200">
                <a:latin typeface="Roboto"/>
                <a:ea typeface="Roboto"/>
                <a:cs typeface="Roboto"/>
                <a:sym typeface="Roboto"/>
              </a:defRPr>
            </a:lvl3pPr>
            <a:lvl4pPr lvl="3" algn="ctr">
              <a:lnSpc>
                <a:spcPct val="100000"/>
              </a:lnSpc>
              <a:spcBef>
                <a:spcPts val="0"/>
              </a:spcBef>
              <a:spcAft>
                <a:spcPts val="0"/>
              </a:spcAft>
              <a:buSzPts val="5200"/>
              <a:buFont typeface="Roboto"/>
              <a:buNone/>
              <a:defRPr sz="5200">
                <a:latin typeface="Roboto"/>
                <a:ea typeface="Roboto"/>
                <a:cs typeface="Roboto"/>
                <a:sym typeface="Roboto"/>
              </a:defRPr>
            </a:lvl4pPr>
            <a:lvl5pPr lvl="4" algn="ctr">
              <a:lnSpc>
                <a:spcPct val="100000"/>
              </a:lnSpc>
              <a:spcBef>
                <a:spcPts val="0"/>
              </a:spcBef>
              <a:spcAft>
                <a:spcPts val="0"/>
              </a:spcAft>
              <a:buSzPts val="5200"/>
              <a:buFont typeface="Roboto"/>
              <a:buNone/>
              <a:defRPr sz="5200">
                <a:latin typeface="Roboto"/>
                <a:ea typeface="Roboto"/>
                <a:cs typeface="Roboto"/>
                <a:sym typeface="Roboto"/>
              </a:defRPr>
            </a:lvl5pPr>
            <a:lvl6pPr lvl="5" algn="ctr">
              <a:lnSpc>
                <a:spcPct val="100000"/>
              </a:lnSpc>
              <a:spcBef>
                <a:spcPts val="0"/>
              </a:spcBef>
              <a:spcAft>
                <a:spcPts val="0"/>
              </a:spcAft>
              <a:buSzPts val="5200"/>
              <a:buFont typeface="Roboto"/>
              <a:buNone/>
              <a:defRPr sz="5200">
                <a:latin typeface="Roboto"/>
                <a:ea typeface="Roboto"/>
                <a:cs typeface="Roboto"/>
                <a:sym typeface="Roboto"/>
              </a:defRPr>
            </a:lvl6pPr>
            <a:lvl7pPr lvl="6" algn="ctr">
              <a:lnSpc>
                <a:spcPct val="100000"/>
              </a:lnSpc>
              <a:spcBef>
                <a:spcPts val="0"/>
              </a:spcBef>
              <a:spcAft>
                <a:spcPts val="0"/>
              </a:spcAft>
              <a:buSzPts val="5200"/>
              <a:buFont typeface="Roboto"/>
              <a:buNone/>
              <a:defRPr sz="5200">
                <a:latin typeface="Roboto"/>
                <a:ea typeface="Roboto"/>
                <a:cs typeface="Roboto"/>
                <a:sym typeface="Roboto"/>
              </a:defRPr>
            </a:lvl7pPr>
            <a:lvl8pPr lvl="7" algn="ctr">
              <a:lnSpc>
                <a:spcPct val="100000"/>
              </a:lnSpc>
              <a:spcBef>
                <a:spcPts val="0"/>
              </a:spcBef>
              <a:spcAft>
                <a:spcPts val="0"/>
              </a:spcAft>
              <a:buSzPts val="5200"/>
              <a:buFont typeface="Roboto"/>
              <a:buNone/>
              <a:defRPr sz="5200">
                <a:latin typeface="Roboto"/>
                <a:ea typeface="Roboto"/>
                <a:cs typeface="Roboto"/>
                <a:sym typeface="Roboto"/>
              </a:defRPr>
            </a:lvl8pPr>
            <a:lvl9pPr lvl="8" algn="ctr">
              <a:lnSpc>
                <a:spcPct val="100000"/>
              </a:lnSpc>
              <a:spcBef>
                <a:spcPts val="0"/>
              </a:spcBef>
              <a:spcAft>
                <a:spcPts val="0"/>
              </a:spcAft>
              <a:buSzPts val="5200"/>
              <a:buFont typeface="Roboto"/>
              <a:buNone/>
              <a:defRPr sz="5200">
                <a:latin typeface="Roboto"/>
                <a:ea typeface="Roboto"/>
                <a:cs typeface="Roboto"/>
                <a:sym typeface="Roboto"/>
              </a:defRPr>
            </a:lvl9pPr>
          </a:lstStyle>
          <a:p/>
        </p:txBody>
      </p:sp>
      <p:sp>
        <p:nvSpPr>
          <p:cNvPr id="15" name="Google Shape;15;p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Font typeface="Roboto"/>
              <a:buNone/>
              <a:defRPr sz="2800">
                <a:latin typeface="Roboto"/>
                <a:ea typeface="Roboto"/>
                <a:cs typeface="Roboto"/>
                <a:sym typeface="Roboto"/>
              </a:defRPr>
            </a:lvl1pPr>
            <a:lvl2pPr lvl="1" algn="ctr">
              <a:lnSpc>
                <a:spcPct val="100000"/>
              </a:lnSpc>
              <a:spcBef>
                <a:spcPts val="0"/>
              </a:spcBef>
              <a:spcAft>
                <a:spcPts val="0"/>
              </a:spcAft>
              <a:buSzPts val="2800"/>
              <a:buFont typeface="Roboto"/>
              <a:buNone/>
              <a:defRPr sz="2800">
                <a:latin typeface="Roboto"/>
                <a:ea typeface="Roboto"/>
                <a:cs typeface="Roboto"/>
                <a:sym typeface="Roboto"/>
              </a:defRPr>
            </a:lvl2pPr>
            <a:lvl3pPr lvl="2" algn="ctr">
              <a:lnSpc>
                <a:spcPct val="100000"/>
              </a:lnSpc>
              <a:spcBef>
                <a:spcPts val="0"/>
              </a:spcBef>
              <a:spcAft>
                <a:spcPts val="0"/>
              </a:spcAft>
              <a:buSzPts val="2800"/>
              <a:buFont typeface="Roboto"/>
              <a:buNone/>
              <a:defRPr sz="2800">
                <a:latin typeface="Roboto"/>
                <a:ea typeface="Roboto"/>
                <a:cs typeface="Roboto"/>
                <a:sym typeface="Roboto"/>
              </a:defRPr>
            </a:lvl3pPr>
            <a:lvl4pPr lvl="3" algn="ctr">
              <a:lnSpc>
                <a:spcPct val="100000"/>
              </a:lnSpc>
              <a:spcBef>
                <a:spcPts val="0"/>
              </a:spcBef>
              <a:spcAft>
                <a:spcPts val="0"/>
              </a:spcAft>
              <a:buSzPts val="2800"/>
              <a:buFont typeface="Roboto"/>
              <a:buNone/>
              <a:defRPr sz="2800">
                <a:latin typeface="Roboto"/>
                <a:ea typeface="Roboto"/>
                <a:cs typeface="Roboto"/>
                <a:sym typeface="Roboto"/>
              </a:defRPr>
            </a:lvl4pPr>
            <a:lvl5pPr lvl="4" algn="ctr">
              <a:lnSpc>
                <a:spcPct val="100000"/>
              </a:lnSpc>
              <a:spcBef>
                <a:spcPts val="0"/>
              </a:spcBef>
              <a:spcAft>
                <a:spcPts val="0"/>
              </a:spcAft>
              <a:buSzPts val="2800"/>
              <a:buFont typeface="Roboto"/>
              <a:buNone/>
              <a:defRPr sz="2800">
                <a:latin typeface="Roboto"/>
                <a:ea typeface="Roboto"/>
                <a:cs typeface="Roboto"/>
                <a:sym typeface="Roboto"/>
              </a:defRPr>
            </a:lvl5pPr>
            <a:lvl6pPr lvl="5" algn="ctr">
              <a:lnSpc>
                <a:spcPct val="100000"/>
              </a:lnSpc>
              <a:spcBef>
                <a:spcPts val="0"/>
              </a:spcBef>
              <a:spcAft>
                <a:spcPts val="0"/>
              </a:spcAft>
              <a:buSzPts val="2800"/>
              <a:buFont typeface="Roboto"/>
              <a:buNone/>
              <a:defRPr sz="2800">
                <a:latin typeface="Roboto"/>
                <a:ea typeface="Roboto"/>
                <a:cs typeface="Roboto"/>
                <a:sym typeface="Roboto"/>
              </a:defRPr>
            </a:lvl6pPr>
            <a:lvl7pPr lvl="6" algn="ctr">
              <a:lnSpc>
                <a:spcPct val="100000"/>
              </a:lnSpc>
              <a:spcBef>
                <a:spcPts val="0"/>
              </a:spcBef>
              <a:spcAft>
                <a:spcPts val="0"/>
              </a:spcAft>
              <a:buSzPts val="2800"/>
              <a:buFont typeface="Roboto"/>
              <a:buNone/>
              <a:defRPr sz="2800">
                <a:latin typeface="Roboto"/>
                <a:ea typeface="Roboto"/>
                <a:cs typeface="Roboto"/>
                <a:sym typeface="Roboto"/>
              </a:defRPr>
            </a:lvl7pPr>
            <a:lvl8pPr lvl="7" algn="ctr">
              <a:lnSpc>
                <a:spcPct val="100000"/>
              </a:lnSpc>
              <a:spcBef>
                <a:spcPts val="0"/>
              </a:spcBef>
              <a:spcAft>
                <a:spcPts val="0"/>
              </a:spcAft>
              <a:buSzPts val="2800"/>
              <a:buFont typeface="Roboto"/>
              <a:buNone/>
              <a:defRPr sz="2800">
                <a:latin typeface="Roboto"/>
                <a:ea typeface="Roboto"/>
                <a:cs typeface="Roboto"/>
                <a:sym typeface="Roboto"/>
              </a:defRPr>
            </a:lvl8pPr>
            <a:lvl9pPr lvl="8" algn="ctr">
              <a:lnSpc>
                <a:spcPct val="100000"/>
              </a:lnSpc>
              <a:spcBef>
                <a:spcPts val="0"/>
              </a:spcBef>
              <a:spcAft>
                <a:spcPts val="0"/>
              </a:spcAft>
              <a:buSzPts val="2800"/>
              <a:buFont typeface="Roboto"/>
              <a:buNone/>
              <a:defRPr sz="2800">
                <a:latin typeface="Roboto"/>
                <a:ea typeface="Roboto"/>
                <a:cs typeface="Roboto"/>
                <a:sym typeface="Roboto"/>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2 - Andy">
  <p:cSld name="CUSTOM_8_1">
    <p:spTree>
      <p:nvGrpSpPr>
        <p:cNvPr id="82" name="Shape 82"/>
        <p:cNvGrpSpPr/>
        <p:nvPr/>
      </p:nvGrpSpPr>
      <p:grpSpPr>
        <a:xfrm>
          <a:off x="0" y="0"/>
          <a:ext cx="0" cy="0"/>
          <a:chOff x="0" y="0"/>
          <a:chExt cx="0" cy="0"/>
        </a:xfrm>
      </p:grpSpPr>
      <p:sp>
        <p:nvSpPr>
          <p:cNvPr id="83" name="Google Shape;83;p22"/>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84" name="Google Shape;84;p22"/>
          <p:cNvSpPr/>
          <p:nvPr/>
        </p:nvSpPr>
        <p:spPr>
          <a:xfrm>
            <a:off x="469031" y="489942"/>
            <a:ext cx="809261"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
        <p:nvSpPr>
          <p:cNvPr id="85" name="Google Shape;85;p22"/>
          <p:cNvSpPr txBox="1"/>
          <p:nvPr>
            <p:ph idx="1" type="body"/>
          </p:nvPr>
        </p:nvSpPr>
        <p:spPr>
          <a:xfrm>
            <a:off x="469025" y="2735200"/>
            <a:ext cx="8210400" cy="20115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SzPts val="2400"/>
              <a:buFont typeface="Dosis"/>
              <a:buChar char="●"/>
              <a:defRPr sz="2400">
                <a:latin typeface="Dosis"/>
                <a:ea typeface="Dosis"/>
                <a:cs typeface="Dosis"/>
                <a:sym typeface="Dosis"/>
              </a:defRPr>
            </a:lvl1pPr>
            <a:lvl2pPr indent="-266700" lvl="1" marL="914400" algn="l">
              <a:lnSpc>
                <a:spcPct val="100000"/>
              </a:lnSpc>
              <a:spcBef>
                <a:spcPts val="0"/>
              </a:spcBef>
              <a:spcAft>
                <a:spcPts val="0"/>
              </a:spcAft>
              <a:buSzPts val="600"/>
              <a:buFont typeface="Dosis"/>
              <a:buChar char="○"/>
              <a:defRPr sz="600">
                <a:latin typeface="Dosis"/>
                <a:ea typeface="Dosis"/>
                <a:cs typeface="Dosis"/>
                <a:sym typeface="Dosis"/>
              </a:defRPr>
            </a:lvl2pPr>
            <a:lvl3pPr indent="-266700" lvl="2" marL="1371600" algn="l">
              <a:lnSpc>
                <a:spcPct val="100000"/>
              </a:lnSpc>
              <a:spcBef>
                <a:spcPts val="0"/>
              </a:spcBef>
              <a:spcAft>
                <a:spcPts val="0"/>
              </a:spcAft>
              <a:buSzPts val="600"/>
              <a:buFont typeface="Dosis"/>
              <a:buChar char="■"/>
              <a:defRPr sz="600">
                <a:latin typeface="Dosis"/>
                <a:ea typeface="Dosis"/>
                <a:cs typeface="Dosis"/>
                <a:sym typeface="Dosis"/>
              </a:defRPr>
            </a:lvl3pPr>
            <a:lvl4pPr indent="-266700" lvl="3" marL="1828800" algn="l">
              <a:lnSpc>
                <a:spcPct val="100000"/>
              </a:lnSpc>
              <a:spcBef>
                <a:spcPts val="0"/>
              </a:spcBef>
              <a:spcAft>
                <a:spcPts val="0"/>
              </a:spcAft>
              <a:buSzPts val="600"/>
              <a:buFont typeface="Dosis"/>
              <a:buChar char="●"/>
              <a:defRPr sz="600">
                <a:latin typeface="Dosis"/>
                <a:ea typeface="Dosis"/>
                <a:cs typeface="Dosis"/>
                <a:sym typeface="Dosis"/>
              </a:defRPr>
            </a:lvl4pPr>
            <a:lvl5pPr indent="-266700" lvl="4" marL="2286000" algn="l">
              <a:lnSpc>
                <a:spcPct val="100000"/>
              </a:lnSpc>
              <a:spcBef>
                <a:spcPts val="0"/>
              </a:spcBef>
              <a:spcAft>
                <a:spcPts val="0"/>
              </a:spcAft>
              <a:buSzPts val="600"/>
              <a:buFont typeface="Dosis"/>
              <a:buChar char="○"/>
              <a:defRPr sz="600">
                <a:latin typeface="Dosis"/>
                <a:ea typeface="Dosis"/>
                <a:cs typeface="Dosis"/>
                <a:sym typeface="Dosis"/>
              </a:defRPr>
            </a:lvl5pPr>
            <a:lvl6pPr indent="-266700" lvl="5" marL="2743200" algn="l">
              <a:lnSpc>
                <a:spcPct val="100000"/>
              </a:lnSpc>
              <a:spcBef>
                <a:spcPts val="0"/>
              </a:spcBef>
              <a:spcAft>
                <a:spcPts val="0"/>
              </a:spcAft>
              <a:buSzPts val="600"/>
              <a:buFont typeface="Dosis"/>
              <a:buChar char="■"/>
              <a:defRPr sz="600">
                <a:latin typeface="Dosis"/>
                <a:ea typeface="Dosis"/>
                <a:cs typeface="Dosis"/>
                <a:sym typeface="Dosis"/>
              </a:defRPr>
            </a:lvl6pPr>
            <a:lvl7pPr indent="-266700" lvl="6" marL="3200400" algn="l">
              <a:lnSpc>
                <a:spcPct val="100000"/>
              </a:lnSpc>
              <a:spcBef>
                <a:spcPts val="0"/>
              </a:spcBef>
              <a:spcAft>
                <a:spcPts val="0"/>
              </a:spcAft>
              <a:buSzPts val="600"/>
              <a:buFont typeface="Dosis"/>
              <a:buChar char="●"/>
              <a:defRPr sz="600">
                <a:latin typeface="Dosis"/>
                <a:ea typeface="Dosis"/>
                <a:cs typeface="Dosis"/>
                <a:sym typeface="Dosis"/>
              </a:defRPr>
            </a:lvl7pPr>
            <a:lvl8pPr indent="-266700" lvl="7" marL="3657600" algn="l">
              <a:lnSpc>
                <a:spcPct val="100000"/>
              </a:lnSpc>
              <a:spcBef>
                <a:spcPts val="0"/>
              </a:spcBef>
              <a:spcAft>
                <a:spcPts val="0"/>
              </a:spcAft>
              <a:buSzPts val="600"/>
              <a:buFont typeface="Dosis"/>
              <a:buChar char="○"/>
              <a:defRPr sz="600">
                <a:latin typeface="Dosis"/>
                <a:ea typeface="Dosis"/>
                <a:cs typeface="Dosis"/>
                <a:sym typeface="Dosis"/>
              </a:defRPr>
            </a:lvl8pPr>
            <a:lvl9pPr indent="-266700" lvl="8" marL="4114800" algn="l">
              <a:lnSpc>
                <a:spcPct val="100000"/>
              </a:lnSpc>
              <a:spcBef>
                <a:spcPts val="0"/>
              </a:spcBef>
              <a:spcAft>
                <a:spcPts val="0"/>
              </a:spcAft>
              <a:buSzPts val="600"/>
              <a:buFont typeface="Dosis"/>
              <a:buChar char="■"/>
              <a:defRPr sz="600">
                <a:latin typeface="Dosis"/>
                <a:ea typeface="Dosis"/>
                <a:cs typeface="Dosis"/>
                <a:sym typeface="Dosi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Column">
  <p:cSld name="CUSTOM_3">
    <p:spTree>
      <p:nvGrpSpPr>
        <p:cNvPr id="86" name="Shape 86"/>
        <p:cNvGrpSpPr/>
        <p:nvPr/>
      </p:nvGrpSpPr>
      <p:grpSpPr>
        <a:xfrm>
          <a:off x="0" y="0"/>
          <a:ext cx="0" cy="0"/>
          <a:chOff x="0" y="0"/>
          <a:chExt cx="0" cy="0"/>
        </a:xfrm>
      </p:grpSpPr>
      <p:sp>
        <p:nvSpPr>
          <p:cNvPr id="87" name="Google Shape;87;p23"/>
          <p:cNvSpPr/>
          <p:nvPr/>
        </p:nvSpPr>
        <p:spPr>
          <a:xfrm>
            <a:off x="469025" y="2498625"/>
            <a:ext cx="383630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with important notes and thoughts.</a:t>
            </a:r>
            <a:endParaRPr b="0" i="0" sz="1000" u="none" cap="none" strike="noStrike">
              <a:solidFill>
                <a:srgbClr val="000000"/>
              </a:solidFill>
              <a:latin typeface="Dosis"/>
              <a:ea typeface="Dosis"/>
              <a:cs typeface="Dosis"/>
              <a:sym typeface="Dosis"/>
            </a:endParaRPr>
          </a:p>
        </p:txBody>
      </p:sp>
      <p:sp>
        <p:nvSpPr>
          <p:cNvPr id="88" name="Google Shape;88;p23"/>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89" name="Google Shape;89;p23"/>
          <p:cNvSpPr/>
          <p:nvPr/>
        </p:nvSpPr>
        <p:spPr>
          <a:xfrm>
            <a:off x="469003" y="489950"/>
            <a:ext cx="3541048"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
        <p:nvSpPr>
          <p:cNvPr id="90" name="Google Shape;90;p23"/>
          <p:cNvSpPr/>
          <p:nvPr/>
        </p:nvSpPr>
        <p:spPr>
          <a:xfrm>
            <a:off x="4841000" y="2498625"/>
            <a:ext cx="383630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with important notes and thoughts.</a:t>
            </a:r>
            <a:endParaRPr b="0" i="0" sz="1000" u="none" cap="none" strike="noStrike">
              <a:solidFill>
                <a:srgbClr val="000000"/>
              </a:solidFill>
              <a:latin typeface="Dosis"/>
              <a:ea typeface="Dosis"/>
              <a:cs typeface="Dosis"/>
              <a:sym typeface="Dosis"/>
            </a:endParaRPr>
          </a:p>
        </p:txBody>
      </p:sp>
      <p:sp>
        <p:nvSpPr>
          <p:cNvPr id="91" name="Google Shape;91;p23"/>
          <p:cNvSpPr/>
          <p:nvPr/>
        </p:nvSpPr>
        <p:spPr>
          <a:xfrm>
            <a:off x="4841000" y="3269525"/>
            <a:ext cx="383630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92" name="Google Shape;92;p23"/>
          <p:cNvSpPr/>
          <p:nvPr/>
        </p:nvSpPr>
        <p:spPr>
          <a:xfrm>
            <a:off x="469025" y="3269525"/>
            <a:ext cx="383630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olumn">
  <p:cSld name="CUSTOM_4">
    <p:spTree>
      <p:nvGrpSpPr>
        <p:cNvPr id="93" name="Shape 93"/>
        <p:cNvGrpSpPr/>
        <p:nvPr/>
      </p:nvGrpSpPr>
      <p:grpSpPr>
        <a:xfrm>
          <a:off x="0" y="0"/>
          <a:ext cx="0" cy="0"/>
          <a:chOff x="0" y="0"/>
          <a:chExt cx="0" cy="0"/>
        </a:xfrm>
      </p:grpSpPr>
      <p:sp>
        <p:nvSpPr>
          <p:cNvPr id="94" name="Google Shape;94;p24"/>
          <p:cNvSpPr/>
          <p:nvPr/>
        </p:nvSpPr>
        <p:spPr>
          <a:xfrm>
            <a:off x="469025" y="1083775"/>
            <a:ext cx="818472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95" name="Google Shape;95;p24"/>
          <p:cNvSpPr/>
          <p:nvPr/>
        </p:nvSpPr>
        <p:spPr>
          <a:xfrm>
            <a:off x="469025" y="3269525"/>
            <a:ext cx="246012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96" name="Google Shape;96;p24"/>
          <p:cNvSpPr/>
          <p:nvPr/>
        </p:nvSpPr>
        <p:spPr>
          <a:xfrm>
            <a:off x="469031" y="2466975"/>
            <a:ext cx="246012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97" name="Google Shape;97;p24"/>
          <p:cNvSpPr/>
          <p:nvPr/>
        </p:nvSpPr>
        <p:spPr>
          <a:xfrm>
            <a:off x="3345275" y="3261725"/>
            <a:ext cx="2458992" cy="151918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Quickly maximize timely </a:t>
            </a:r>
            <a:r>
              <a:rPr b="0" i="0" lang="en" sz="1100" u="none" cap="none" strike="noStrike">
                <a:solidFill>
                  <a:srgbClr val="FA726E"/>
                </a:solidFill>
                <a:latin typeface="Dosis"/>
                <a:ea typeface="Dosis"/>
                <a:cs typeface="Dosis"/>
                <a:sym typeface="Dosis"/>
              </a:rPr>
              <a:t>deliverables for real-time</a:t>
            </a:r>
            <a:r>
              <a:rPr b="0" i="0" lang="en" sz="1100" u="none" cap="none" strike="noStrike">
                <a:solidFill>
                  <a:srgbClr val="295269"/>
                </a:solidFill>
                <a:latin typeface="Dosis"/>
                <a:ea typeface="Dosis"/>
                <a:cs typeface="Dosis"/>
                <a:sym typeface="Dosis"/>
              </a:rPr>
              <a:t>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98" name="Google Shape;98;p24"/>
          <p:cNvSpPr/>
          <p:nvPr/>
        </p:nvSpPr>
        <p:spPr>
          <a:xfrm>
            <a:off x="3345273" y="2463626"/>
            <a:ext cx="2458992"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99" name="Google Shape;99;p24"/>
          <p:cNvSpPr/>
          <p:nvPr/>
        </p:nvSpPr>
        <p:spPr>
          <a:xfrm>
            <a:off x="6193600" y="3261725"/>
            <a:ext cx="2460126" cy="151918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a:t>
            </a:r>
            <a:r>
              <a:rPr b="0" i="0" lang="en" sz="1100" u="none" cap="none" strike="noStrike">
                <a:solidFill>
                  <a:srgbClr val="FA726E"/>
                </a:solidFill>
                <a:latin typeface="Dosis"/>
                <a:ea typeface="Dosis"/>
                <a:cs typeface="Dosis"/>
                <a:sym typeface="Dosis"/>
              </a:rPr>
              <a:t>unleash</a:t>
            </a:r>
            <a:r>
              <a:rPr b="0" i="0" lang="en" sz="1100" u="none" cap="none" strike="noStrik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100" name="Google Shape;100;p24"/>
          <p:cNvSpPr/>
          <p:nvPr/>
        </p:nvSpPr>
        <p:spPr>
          <a:xfrm>
            <a:off x="6220375" y="2460275"/>
            <a:ext cx="2458992"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101" name="Google Shape;101;p24"/>
          <p:cNvSpPr/>
          <p:nvPr/>
        </p:nvSpPr>
        <p:spPr>
          <a:xfrm>
            <a:off x="469007" y="489950"/>
            <a:ext cx="3036225"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olumn">
  <p:cSld name="CUSTOM_20">
    <p:spTree>
      <p:nvGrpSpPr>
        <p:cNvPr id="102" name="Shape 102"/>
        <p:cNvGrpSpPr/>
        <p:nvPr/>
      </p:nvGrpSpPr>
      <p:grpSpPr>
        <a:xfrm>
          <a:off x="0" y="0"/>
          <a:ext cx="0" cy="0"/>
          <a:chOff x="0" y="0"/>
          <a:chExt cx="0" cy="0"/>
        </a:xfrm>
      </p:grpSpPr>
      <p:sp>
        <p:nvSpPr>
          <p:cNvPr id="103" name="Google Shape;103;p25"/>
          <p:cNvSpPr/>
          <p:nvPr/>
        </p:nvSpPr>
        <p:spPr>
          <a:xfrm>
            <a:off x="536150"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04" name="Google Shape;104;p25"/>
          <p:cNvSpPr/>
          <p:nvPr/>
        </p:nvSpPr>
        <p:spPr>
          <a:xfrm>
            <a:off x="536150"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105" name="Google Shape;105;p25"/>
          <p:cNvCxnSpPr/>
          <p:nvPr/>
        </p:nvCxnSpPr>
        <p:spPr>
          <a:xfrm>
            <a:off x="536148"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06" name="Google Shape;106;p25"/>
          <p:cNvSpPr/>
          <p:nvPr/>
        </p:nvSpPr>
        <p:spPr>
          <a:xfrm>
            <a:off x="261967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107" name="Google Shape;107;p25"/>
          <p:cNvCxnSpPr/>
          <p:nvPr/>
        </p:nvCxnSpPr>
        <p:spPr>
          <a:xfrm>
            <a:off x="2619673"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08" name="Google Shape;108;p25"/>
          <p:cNvSpPr/>
          <p:nvPr/>
        </p:nvSpPr>
        <p:spPr>
          <a:xfrm>
            <a:off x="261967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09" name="Google Shape;109;p25"/>
          <p:cNvSpPr/>
          <p:nvPr/>
        </p:nvSpPr>
        <p:spPr>
          <a:xfrm>
            <a:off x="471802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110" name="Google Shape;110;p25"/>
          <p:cNvCxnSpPr/>
          <p:nvPr/>
        </p:nvCxnSpPr>
        <p:spPr>
          <a:xfrm>
            <a:off x="4725435"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11" name="Google Shape;111;p25"/>
          <p:cNvSpPr/>
          <p:nvPr/>
        </p:nvSpPr>
        <p:spPr>
          <a:xfrm>
            <a:off x="471802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12" name="Google Shape;112;p25"/>
          <p:cNvSpPr/>
          <p:nvPr/>
        </p:nvSpPr>
        <p:spPr>
          <a:xfrm>
            <a:off x="681637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113" name="Google Shape;113;p25"/>
          <p:cNvCxnSpPr/>
          <p:nvPr/>
        </p:nvCxnSpPr>
        <p:spPr>
          <a:xfrm>
            <a:off x="6816373"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14" name="Google Shape;114;p25"/>
          <p:cNvSpPr/>
          <p:nvPr/>
        </p:nvSpPr>
        <p:spPr>
          <a:xfrm>
            <a:off x="681637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pic>
        <p:nvPicPr>
          <p:cNvPr id="115" name="Google Shape;115;p25"/>
          <p:cNvPicPr preferRelativeResize="0"/>
          <p:nvPr/>
        </p:nvPicPr>
        <p:blipFill rotWithShape="1">
          <a:blip r:embed="rId2">
            <a:alphaModFix/>
          </a:blip>
          <a:srcRect b="50337" l="0" r="0" t="0"/>
          <a:stretch/>
        </p:blipFill>
        <p:spPr>
          <a:xfrm>
            <a:off x="536150" y="1109125"/>
            <a:ext cx="1819800" cy="684725"/>
          </a:xfrm>
          <a:prstGeom prst="rect">
            <a:avLst/>
          </a:prstGeom>
          <a:noFill/>
          <a:ln>
            <a:noFill/>
          </a:ln>
        </p:spPr>
      </p:pic>
      <p:sp>
        <p:nvSpPr>
          <p:cNvPr id="116" name="Google Shape;116;p25"/>
          <p:cNvSpPr/>
          <p:nvPr/>
        </p:nvSpPr>
        <p:spPr>
          <a:xfrm>
            <a:off x="536150"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17" name="Google Shape;117;p25"/>
          <p:cNvSpPr/>
          <p:nvPr/>
        </p:nvSpPr>
        <p:spPr>
          <a:xfrm>
            <a:off x="536150"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118" name="Google Shape;118;p25"/>
          <p:cNvCxnSpPr/>
          <p:nvPr/>
        </p:nvCxnSpPr>
        <p:spPr>
          <a:xfrm>
            <a:off x="536148" y="379919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19" name="Google Shape;119;p25"/>
          <p:cNvSpPr/>
          <p:nvPr/>
        </p:nvSpPr>
        <p:spPr>
          <a:xfrm>
            <a:off x="261967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120" name="Google Shape;120;p25"/>
          <p:cNvCxnSpPr/>
          <p:nvPr/>
        </p:nvCxnSpPr>
        <p:spPr>
          <a:xfrm>
            <a:off x="2619673"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121" name="Google Shape;121;p25"/>
          <p:cNvSpPr/>
          <p:nvPr/>
        </p:nvSpPr>
        <p:spPr>
          <a:xfrm>
            <a:off x="261967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22" name="Google Shape;122;p25"/>
          <p:cNvSpPr/>
          <p:nvPr/>
        </p:nvSpPr>
        <p:spPr>
          <a:xfrm>
            <a:off x="471802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123" name="Google Shape;123;p25"/>
          <p:cNvCxnSpPr/>
          <p:nvPr/>
        </p:nvCxnSpPr>
        <p:spPr>
          <a:xfrm>
            <a:off x="4725435"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124" name="Google Shape;124;p25"/>
          <p:cNvSpPr/>
          <p:nvPr/>
        </p:nvSpPr>
        <p:spPr>
          <a:xfrm>
            <a:off x="471802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25" name="Google Shape;125;p25"/>
          <p:cNvSpPr/>
          <p:nvPr/>
        </p:nvSpPr>
        <p:spPr>
          <a:xfrm>
            <a:off x="681637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126" name="Google Shape;126;p25"/>
          <p:cNvCxnSpPr/>
          <p:nvPr/>
        </p:nvCxnSpPr>
        <p:spPr>
          <a:xfrm>
            <a:off x="6816373"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127" name="Google Shape;127;p25"/>
          <p:cNvSpPr/>
          <p:nvPr/>
        </p:nvSpPr>
        <p:spPr>
          <a:xfrm>
            <a:off x="681637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pic>
        <p:nvPicPr>
          <p:cNvPr id="128" name="Google Shape;128;p25"/>
          <p:cNvPicPr preferRelativeResize="0"/>
          <p:nvPr/>
        </p:nvPicPr>
        <p:blipFill rotWithShape="1">
          <a:blip r:embed="rId2">
            <a:alphaModFix/>
          </a:blip>
          <a:srcRect b="50337" l="0" r="0" t="0"/>
          <a:stretch/>
        </p:blipFill>
        <p:spPr>
          <a:xfrm>
            <a:off x="2619675" y="1109125"/>
            <a:ext cx="1819800" cy="684725"/>
          </a:xfrm>
          <a:prstGeom prst="rect">
            <a:avLst/>
          </a:prstGeom>
          <a:noFill/>
          <a:ln>
            <a:noFill/>
          </a:ln>
        </p:spPr>
      </p:pic>
      <p:pic>
        <p:nvPicPr>
          <p:cNvPr id="129" name="Google Shape;129;p25"/>
          <p:cNvPicPr preferRelativeResize="0"/>
          <p:nvPr/>
        </p:nvPicPr>
        <p:blipFill rotWithShape="1">
          <a:blip r:embed="rId2">
            <a:alphaModFix/>
          </a:blip>
          <a:srcRect b="50337" l="0" r="0" t="0"/>
          <a:stretch/>
        </p:blipFill>
        <p:spPr>
          <a:xfrm>
            <a:off x="4710563" y="1109125"/>
            <a:ext cx="1819800" cy="684725"/>
          </a:xfrm>
          <a:prstGeom prst="rect">
            <a:avLst/>
          </a:prstGeom>
          <a:noFill/>
          <a:ln>
            <a:noFill/>
          </a:ln>
        </p:spPr>
      </p:pic>
      <p:pic>
        <p:nvPicPr>
          <p:cNvPr id="130" name="Google Shape;130;p25"/>
          <p:cNvPicPr preferRelativeResize="0"/>
          <p:nvPr/>
        </p:nvPicPr>
        <p:blipFill rotWithShape="1">
          <a:blip r:embed="rId2">
            <a:alphaModFix/>
          </a:blip>
          <a:srcRect b="50337" l="0" r="0" t="0"/>
          <a:stretch/>
        </p:blipFill>
        <p:spPr>
          <a:xfrm>
            <a:off x="6823788" y="1109125"/>
            <a:ext cx="1819800" cy="684725"/>
          </a:xfrm>
          <a:prstGeom prst="rect">
            <a:avLst/>
          </a:prstGeom>
          <a:noFill/>
          <a:ln>
            <a:noFill/>
          </a:ln>
        </p:spPr>
      </p:pic>
      <p:sp>
        <p:nvSpPr>
          <p:cNvPr id="131" name="Google Shape;131;p25"/>
          <p:cNvSpPr/>
          <p:nvPr/>
        </p:nvSpPr>
        <p:spPr>
          <a:xfrm>
            <a:off x="536150"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A</a:t>
            </a:r>
            <a:endParaRPr b="0" i="0" sz="1400" u="none" cap="none" strike="noStrike">
              <a:solidFill>
                <a:srgbClr val="295269"/>
              </a:solidFill>
              <a:latin typeface="Dosis"/>
              <a:ea typeface="Dosis"/>
              <a:cs typeface="Dosis"/>
              <a:sym typeface="Dosis"/>
            </a:endParaRPr>
          </a:p>
        </p:txBody>
      </p:sp>
      <p:sp>
        <p:nvSpPr>
          <p:cNvPr id="132" name="Google Shape;132;p25"/>
          <p:cNvSpPr/>
          <p:nvPr/>
        </p:nvSpPr>
        <p:spPr>
          <a:xfrm>
            <a:off x="2619675"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B</a:t>
            </a:r>
            <a:endParaRPr b="0" i="0" sz="1400" u="none" cap="none" strike="noStrike">
              <a:solidFill>
                <a:srgbClr val="295269"/>
              </a:solidFill>
              <a:latin typeface="Dosis"/>
              <a:ea typeface="Dosis"/>
              <a:cs typeface="Dosis"/>
              <a:sym typeface="Dosis"/>
            </a:endParaRPr>
          </a:p>
        </p:txBody>
      </p:sp>
      <p:sp>
        <p:nvSpPr>
          <p:cNvPr id="133" name="Google Shape;133;p25"/>
          <p:cNvSpPr/>
          <p:nvPr/>
        </p:nvSpPr>
        <p:spPr>
          <a:xfrm>
            <a:off x="6801475"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D</a:t>
            </a:r>
            <a:endParaRPr b="0" i="0" sz="1400" u="none" cap="none" strike="noStrike">
              <a:solidFill>
                <a:srgbClr val="295269"/>
              </a:solidFill>
              <a:latin typeface="Dosis"/>
              <a:ea typeface="Dosis"/>
              <a:cs typeface="Dosis"/>
              <a:sym typeface="Dosis"/>
            </a:endParaRPr>
          </a:p>
        </p:txBody>
      </p:sp>
      <p:sp>
        <p:nvSpPr>
          <p:cNvPr id="134" name="Google Shape;134;p25"/>
          <p:cNvSpPr/>
          <p:nvPr/>
        </p:nvSpPr>
        <p:spPr>
          <a:xfrm>
            <a:off x="4717950"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C</a:t>
            </a:r>
            <a:endParaRPr b="0" i="0" sz="1400" u="none" cap="none" strike="noStrike">
              <a:solidFill>
                <a:srgbClr val="295269"/>
              </a:solidFill>
              <a:latin typeface="Dosis"/>
              <a:ea typeface="Dosis"/>
              <a:cs typeface="Dosis"/>
              <a:sym typeface="Dosis"/>
            </a:endParaRPr>
          </a:p>
        </p:txBody>
      </p:sp>
      <p:cxnSp>
        <p:nvCxnSpPr>
          <p:cNvPr id="135" name="Google Shape;135;p25"/>
          <p:cNvCxnSpPr/>
          <p:nvPr/>
        </p:nvCxnSpPr>
        <p:spPr>
          <a:xfrm>
            <a:off x="536148" y="935240"/>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136" name="Google Shape;136;p25"/>
          <p:cNvCxnSpPr/>
          <p:nvPr/>
        </p:nvCxnSpPr>
        <p:spPr>
          <a:xfrm>
            <a:off x="2619673" y="935241"/>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137" name="Google Shape;137;p25"/>
          <p:cNvCxnSpPr/>
          <p:nvPr/>
        </p:nvCxnSpPr>
        <p:spPr>
          <a:xfrm>
            <a:off x="4725435" y="935241"/>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138" name="Google Shape;138;p25"/>
          <p:cNvCxnSpPr/>
          <p:nvPr/>
        </p:nvCxnSpPr>
        <p:spPr>
          <a:xfrm>
            <a:off x="6816373" y="935241"/>
            <a:ext cx="1819800" cy="0"/>
          </a:xfrm>
          <a:prstGeom prst="straightConnector1">
            <a:avLst/>
          </a:prstGeom>
          <a:noFill/>
          <a:ln cap="rnd" cmpd="sng" w="9525">
            <a:solidFill>
              <a:srgbClr val="BCBEC0"/>
            </a:solidFill>
            <a:prstDash val="solid"/>
            <a:miter lim="8000"/>
            <a:headEnd len="sm" w="sm" type="none"/>
            <a:tailEnd len="sm" w="sm"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Slide">
  <p:cSld name="CUSTOM_19">
    <p:spTree>
      <p:nvGrpSpPr>
        <p:cNvPr id="139" name="Shape 139"/>
        <p:cNvGrpSpPr/>
        <p:nvPr/>
      </p:nvGrpSpPr>
      <p:grpSpPr>
        <a:xfrm>
          <a:off x="0" y="0"/>
          <a:ext cx="0" cy="0"/>
          <a:chOff x="0" y="0"/>
          <a:chExt cx="0" cy="0"/>
        </a:xfrm>
      </p:grpSpPr>
      <p:pic>
        <p:nvPicPr>
          <p:cNvPr id="140" name="Google Shape;140;p26"/>
          <p:cNvPicPr preferRelativeResize="0"/>
          <p:nvPr/>
        </p:nvPicPr>
        <p:blipFill rotWithShape="1">
          <a:blip r:embed="rId2">
            <a:alphaModFix/>
          </a:blip>
          <a:srcRect b="0" l="0" r="0" t="0"/>
          <a:stretch/>
        </p:blipFill>
        <p:spPr>
          <a:xfrm>
            <a:off x="457359" y="1347812"/>
            <a:ext cx="2434455" cy="2447850"/>
          </a:xfrm>
          <a:prstGeom prst="rect">
            <a:avLst/>
          </a:prstGeom>
          <a:noFill/>
          <a:ln>
            <a:noFill/>
          </a:ln>
        </p:spPr>
      </p:pic>
      <p:sp>
        <p:nvSpPr>
          <p:cNvPr id="141" name="Google Shape;141;p26"/>
          <p:cNvSpPr/>
          <p:nvPr/>
        </p:nvSpPr>
        <p:spPr>
          <a:xfrm>
            <a:off x="457359"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142" name="Google Shape;142;p26"/>
          <p:cNvSpPr/>
          <p:nvPr/>
        </p:nvSpPr>
        <p:spPr>
          <a:xfrm>
            <a:off x="585722"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143" name="Google Shape;143;p26"/>
          <p:cNvCxnSpPr/>
          <p:nvPr/>
        </p:nvCxnSpPr>
        <p:spPr>
          <a:xfrm>
            <a:off x="627023"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44" name="Google Shape;144;p26"/>
          <p:cNvSpPr/>
          <p:nvPr/>
        </p:nvSpPr>
        <p:spPr>
          <a:xfrm>
            <a:off x="641533"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pic>
        <p:nvPicPr>
          <p:cNvPr id="145" name="Google Shape;145;p26"/>
          <p:cNvPicPr preferRelativeResize="0"/>
          <p:nvPr/>
        </p:nvPicPr>
        <p:blipFill rotWithShape="1">
          <a:blip r:embed="rId2">
            <a:alphaModFix/>
          </a:blip>
          <a:srcRect b="0" l="0" r="0" t="0"/>
          <a:stretch/>
        </p:blipFill>
        <p:spPr>
          <a:xfrm>
            <a:off x="3354758" y="1347812"/>
            <a:ext cx="2434455" cy="2447850"/>
          </a:xfrm>
          <a:prstGeom prst="rect">
            <a:avLst/>
          </a:prstGeom>
          <a:noFill/>
          <a:ln>
            <a:noFill/>
          </a:ln>
        </p:spPr>
      </p:pic>
      <p:sp>
        <p:nvSpPr>
          <p:cNvPr id="146" name="Google Shape;146;p26"/>
          <p:cNvSpPr/>
          <p:nvPr/>
        </p:nvSpPr>
        <p:spPr>
          <a:xfrm>
            <a:off x="3354758"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147" name="Google Shape;147;p26"/>
          <p:cNvSpPr/>
          <p:nvPr/>
        </p:nvSpPr>
        <p:spPr>
          <a:xfrm>
            <a:off x="3483123"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148" name="Google Shape;148;p26"/>
          <p:cNvCxnSpPr/>
          <p:nvPr/>
        </p:nvCxnSpPr>
        <p:spPr>
          <a:xfrm>
            <a:off x="3524422"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49" name="Google Shape;149;p26"/>
          <p:cNvSpPr/>
          <p:nvPr/>
        </p:nvSpPr>
        <p:spPr>
          <a:xfrm>
            <a:off x="3538933"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pic>
        <p:nvPicPr>
          <p:cNvPr id="150" name="Google Shape;150;p26"/>
          <p:cNvPicPr preferRelativeResize="0"/>
          <p:nvPr/>
        </p:nvPicPr>
        <p:blipFill rotWithShape="1">
          <a:blip r:embed="rId2">
            <a:alphaModFix/>
          </a:blip>
          <a:srcRect b="0" l="0" r="0" t="0"/>
          <a:stretch/>
        </p:blipFill>
        <p:spPr>
          <a:xfrm>
            <a:off x="6252158" y="1347812"/>
            <a:ext cx="2434455" cy="2447850"/>
          </a:xfrm>
          <a:prstGeom prst="rect">
            <a:avLst/>
          </a:prstGeom>
          <a:noFill/>
          <a:ln>
            <a:noFill/>
          </a:ln>
        </p:spPr>
      </p:pic>
      <p:sp>
        <p:nvSpPr>
          <p:cNvPr id="151" name="Google Shape;151;p26"/>
          <p:cNvSpPr/>
          <p:nvPr/>
        </p:nvSpPr>
        <p:spPr>
          <a:xfrm>
            <a:off x="6252158"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152" name="Google Shape;152;p26"/>
          <p:cNvSpPr/>
          <p:nvPr/>
        </p:nvSpPr>
        <p:spPr>
          <a:xfrm>
            <a:off x="6380522"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153" name="Google Shape;153;p26"/>
          <p:cNvCxnSpPr/>
          <p:nvPr/>
        </p:nvCxnSpPr>
        <p:spPr>
          <a:xfrm>
            <a:off x="6421822"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54" name="Google Shape;154;p26"/>
          <p:cNvSpPr/>
          <p:nvPr/>
        </p:nvSpPr>
        <p:spPr>
          <a:xfrm>
            <a:off x="6436332"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Image Normal">
  <p:cSld name="CUSTOM_13">
    <p:spTree>
      <p:nvGrpSpPr>
        <p:cNvPr id="155" name="Shape 155"/>
        <p:cNvGrpSpPr/>
        <p:nvPr/>
      </p:nvGrpSpPr>
      <p:grpSpPr>
        <a:xfrm>
          <a:off x="0" y="0"/>
          <a:ext cx="0" cy="0"/>
          <a:chOff x="0" y="0"/>
          <a:chExt cx="0" cy="0"/>
        </a:xfrm>
      </p:grpSpPr>
      <p:sp>
        <p:nvSpPr>
          <p:cNvPr id="156" name="Google Shape;156;p27"/>
          <p:cNvSpPr/>
          <p:nvPr/>
        </p:nvSpPr>
        <p:spPr>
          <a:xfrm>
            <a:off x="6096000" y="0"/>
            <a:ext cx="3048000" cy="5143500"/>
          </a:xfrm>
          <a:prstGeom prst="rect">
            <a:avLst/>
          </a:prstGeom>
          <a:solidFill>
            <a:srgbClr val="E6E7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7"/>
          <p:cNvSpPr txBox="1"/>
          <p:nvPr/>
        </p:nvSpPr>
        <p:spPr>
          <a:xfrm>
            <a:off x="6291250" y="280950"/>
            <a:ext cx="2562300" cy="145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0" i="0" lang="en" sz="2800" u="none" cap="none" strike="noStrike">
                <a:solidFill>
                  <a:srgbClr val="204056"/>
                </a:solidFill>
                <a:latin typeface="Dosis"/>
                <a:ea typeface="Dosis"/>
                <a:cs typeface="Dosis"/>
                <a:sym typeface="Dosis"/>
              </a:rPr>
              <a:t>Title, could be longer or more wordy</a:t>
            </a:r>
            <a:endParaRPr b="0" i="0" sz="2800" u="none" cap="none" strike="noStrike">
              <a:solidFill>
                <a:srgbClr val="204056"/>
              </a:solidFill>
              <a:latin typeface="Dosis"/>
              <a:ea typeface="Dosis"/>
              <a:cs typeface="Dosis"/>
              <a:sym typeface="Dosis"/>
            </a:endParaRPr>
          </a:p>
        </p:txBody>
      </p:sp>
      <p:sp>
        <p:nvSpPr>
          <p:cNvPr id="158" name="Google Shape;158;p27"/>
          <p:cNvSpPr txBox="1"/>
          <p:nvPr/>
        </p:nvSpPr>
        <p:spPr>
          <a:xfrm>
            <a:off x="6257950" y="1843050"/>
            <a:ext cx="2628900" cy="3019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204056"/>
                </a:solidFill>
                <a:latin typeface="Dosis"/>
                <a:ea typeface="Dosis"/>
                <a:cs typeface="Dosis"/>
                <a:sym typeface="Dosis"/>
              </a:rPr>
              <a:t>Commentary</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204056"/>
                </a:solidFill>
                <a:latin typeface="Dosis"/>
                <a:ea typeface="Dosis"/>
                <a:cs typeface="Dosis"/>
                <a:sym typeface="Dosis"/>
              </a:rPr>
              <a:t>Trends</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204056"/>
                </a:solidFill>
                <a:latin typeface="Dosis"/>
                <a:ea typeface="Dosis"/>
                <a:cs typeface="Dosis"/>
                <a:sym typeface="Dosis"/>
              </a:rPr>
              <a:t>Key Findings</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400"/>
              <a:buFont typeface="Arial"/>
              <a:buNone/>
            </a:pPr>
            <a:r>
              <a:t/>
            </a:r>
            <a:endParaRPr b="0" i="0" sz="1400" u="none" cap="none" strike="noStrike">
              <a:solidFill>
                <a:srgbClr val="204056"/>
              </a:solidFill>
              <a:latin typeface="Dosis"/>
              <a:ea typeface="Dosis"/>
              <a:cs typeface="Dosis"/>
              <a:sym typeface="Dosis"/>
            </a:endParaRPr>
          </a:p>
        </p:txBody>
      </p:sp>
      <p:sp>
        <p:nvSpPr>
          <p:cNvPr id="159" name="Google Shape;159;p27"/>
          <p:cNvSpPr/>
          <p:nvPr/>
        </p:nvSpPr>
        <p:spPr>
          <a:xfrm>
            <a:off x="486668" y="359490"/>
            <a:ext cx="2423304" cy="227707"/>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pic>
        <p:nvPicPr>
          <p:cNvPr id="160" name="Google Shape;160;p27"/>
          <p:cNvPicPr preferRelativeResize="0"/>
          <p:nvPr/>
        </p:nvPicPr>
        <p:blipFill rotWithShape="1">
          <a:blip r:embed="rId2">
            <a:alphaModFix/>
          </a:blip>
          <a:srcRect b="0" l="0" r="0" t="0"/>
          <a:stretch/>
        </p:blipFill>
        <p:spPr>
          <a:xfrm>
            <a:off x="486668" y="784766"/>
            <a:ext cx="4521770" cy="3425651"/>
          </a:xfrm>
          <a:prstGeom prst="rect">
            <a:avLst/>
          </a:prstGeom>
          <a:noFill/>
          <a:ln>
            <a:noFill/>
          </a:ln>
        </p:spPr>
      </p:pic>
      <p:sp>
        <p:nvSpPr>
          <p:cNvPr id="161" name="Google Shape;161;p27"/>
          <p:cNvSpPr/>
          <p:nvPr/>
        </p:nvSpPr>
        <p:spPr>
          <a:xfrm>
            <a:off x="486668" y="4452635"/>
            <a:ext cx="3240378" cy="3337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Image Slide">
  <p:cSld name="CUSTOM_14">
    <p:spTree>
      <p:nvGrpSpPr>
        <p:cNvPr id="162" name="Shape 162"/>
        <p:cNvGrpSpPr/>
        <p:nvPr/>
      </p:nvGrpSpPr>
      <p:grpSpPr>
        <a:xfrm>
          <a:off x="0" y="0"/>
          <a:ext cx="0" cy="0"/>
          <a:chOff x="0" y="0"/>
          <a:chExt cx="0" cy="0"/>
        </a:xfrm>
      </p:grpSpPr>
      <p:sp>
        <p:nvSpPr>
          <p:cNvPr id="163" name="Google Shape;163;p28"/>
          <p:cNvSpPr/>
          <p:nvPr/>
        </p:nvSpPr>
        <p:spPr>
          <a:xfrm>
            <a:off x="632594" y="4102372"/>
            <a:ext cx="2438905" cy="33372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b="0" i="0" sz="1100" u="none" cap="none" strike="noStrike">
              <a:solidFill>
                <a:srgbClr val="000000"/>
              </a:solidFill>
              <a:latin typeface="Dosis"/>
              <a:ea typeface="Dosis"/>
              <a:cs typeface="Dosis"/>
              <a:sym typeface="Dosis"/>
            </a:endParaRPr>
          </a:p>
        </p:txBody>
      </p:sp>
      <p:sp>
        <p:nvSpPr>
          <p:cNvPr id="164" name="Google Shape;164;p28"/>
          <p:cNvSpPr/>
          <p:nvPr/>
        </p:nvSpPr>
        <p:spPr>
          <a:xfrm>
            <a:off x="640407" y="705146"/>
            <a:ext cx="2423304" cy="159617"/>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pic>
        <p:nvPicPr>
          <p:cNvPr id="165" name="Google Shape;165;p28"/>
          <p:cNvPicPr preferRelativeResize="0"/>
          <p:nvPr/>
        </p:nvPicPr>
        <p:blipFill rotWithShape="1">
          <a:blip r:embed="rId2">
            <a:alphaModFix/>
          </a:blip>
          <a:srcRect b="0" l="0" r="0" t="0"/>
          <a:stretch/>
        </p:blipFill>
        <p:spPr>
          <a:xfrm>
            <a:off x="644872" y="1111745"/>
            <a:ext cx="3578572" cy="2711276"/>
          </a:xfrm>
          <a:prstGeom prst="rect">
            <a:avLst/>
          </a:prstGeom>
          <a:noFill/>
          <a:ln>
            <a:noFill/>
          </a:ln>
        </p:spPr>
      </p:pic>
      <p:pic>
        <p:nvPicPr>
          <p:cNvPr id="166" name="Google Shape;166;p28"/>
          <p:cNvPicPr preferRelativeResize="0"/>
          <p:nvPr/>
        </p:nvPicPr>
        <p:blipFill rotWithShape="1">
          <a:blip r:embed="rId2">
            <a:alphaModFix/>
          </a:blip>
          <a:srcRect b="0" l="0" r="0" t="0"/>
          <a:stretch/>
        </p:blipFill>
        <p:spPr>
          <a:xfrm>
            <a:off x="4878139" y="1111745"/>
            <a:ext cx="3578572" cy="2711276"/>
          </a:xfrm>
          <a:prstGeom prst="rect">
            <a:avLst/>
          </a:prstGeom>
          <a:noFill/>
          <a:ln>
            <a:noFill/>
          </a:ln>
        </p:spPr>
      </p:pic>
      <p:sp>
        <p:nvSpPr>
          <p:cNvPr id="167" name="Google Shape;167;p28"/>
          <p:cNvSpPr/>
          <p:nvPr/>
        </p:nvSpPr>
        <p:spPr>
          <a:xfrm>
            <a:off x="4874790" y="4103488"/>
            <a:ext cx="2438905" cy="33485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b="0" i="0" sz="1100" u="none" cap="none" strike="noStrike">
              <a:solidFill>
                <a:srgbClr val="000000"/>
              </a:solidFill>
              <a:latin typeface="Dosis"/>
              <a:ea typeface="Dosis"/>
              <a:cs typeface="Dosis"/>
              <a:sym typeface="Dosis"/>
            </a:endParaRPr>
          </a:p>
        </p:txBody>
      </p:sp>
      <p:sp>
        <p:nvSpPr>
          <p:cNvPr id="168" name="Google Shape;168;p28"/>
          <p:cNvSpPr/>
          <p:nvPr/>
        </p:nvSpPr>
        <p:spPr>
          <a:xfrm>
            <a:off x="4882604" y="707379"/>
            <a:ext cx="2423304" cy="158483"/>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1">
  <p:cSld name="CUSTOM_15">
    <p:spTree>
      <p:nvGrpSpPr>
        <p:cNvPr id="169" name="Shape 169"/>
        <p:cNvGrpSpPr/>
        <p:nvPr/>
      </p:nvGrpSpPr>
      <p:grpSpPr>
        <a:xfrm>
          <a:off x="0" y="0"/>
          <a:ext cx="0" cy="0"/>
          <a:chOff x="0" y="0"/>
          <a:chExt cx="0" cy="0"/>
        </a:xfrm>
      </p:grpSpPr>
      <p:pic>
        <p:nvPicPr>
          <p:cNvPr id="170" name="Google Shape;170;p29"/>
          <p:cNvPicPr preferRelativeResize="0"/>
          <p:nvPr/>
        </p:nvPicPr>
        <p:blipFill rotWithShape="1">
          <a:blip r:embed="rId2">
            <a:alphaModFix/>
          </a:blip>
          <a:srcRect b="15626" l="0" r="0" t="0"/>
          <a:stretch/>
        </p:blipFill>
        <p:spPr>
          <a:xfrm>
            <a:off x="0" y="0"/>
            <a:ext cx="9144000" cy="5143500"/>
          </a:xfrm>
          <a:prstGeom prst="rect">
            <a:avLst/>
          </a:prstGeom>
          <a:noFill/>
          <a:ln>
            <a:noFill/>
          </a:ln>
        </p:spPr>
      </p:pic>
      <p:sp>
        <p:nvSpPr>
          <p:cNvPr id="171" name="Google Shape;171;p29"/>
          <p:cNvSpPr/>
          <p:nvPr/>
        </p:nvSpPr>
        <p:spPr>
          <a:xfrm>
            <a:off x="0" y="0"/>
            <a:ext cx="9144000" cy="5143500"/>
          </a:xfrm>
          <a:prstGeom prst="rect">
            <a:avLst/>
          </a:prstGeom>
          <a:solidFill>
            <a:srgbClr val="204056">
              <a:alpha val="8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9"/>
          <p:cNvSpPr txBox="1"/>
          <p:nvPr/>
        </p:nvSpPr>
        <p:spPr>
          <a:xfrm>
            <a:off x="1152550" y="1666975"/>
            <a:ext cx="6639000" cy="137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 sz="4000" u="none" cap="none" strike="noStrike">
                <a:solidFill>
                  <a:schemeClr val="lt1"/>
                </a:solidFill>
                <a:latin typeface="Dosis"/>
                <a:ea typeface="Dosis"/>
                <a:cs typeface="Dosis"/>
                <a:sym typeface="Dosis"/>
              </a:rPr>
              <a:t>This is a bold statement or “quote” with a full bleed image</a:t>
            </a:r>
            <a:endParaRPr b="0" i="0" sz="40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Dosis"/>
              <a:ea typeface="Dosis"/>
              <a:cs typeface="Dosis"/>
              <a:sym typeface="Dosis"/>
            </a:endParaRPr>
          </a:p>
        </p:txBody>
      </p:sp>
      <p:sp>
        <p:nvSpPr>
          <p:cNvPr id="173" name="Google Shape;173;p29"/>
          <p:cNvSpPr txBox="1"/>
          <p:nvPr/>
        </p:nvSpPr>
        <p:spPr>
          <a:xfrm>
            <a:off x="1514500" y="3381475"/>
            <a:ext cx="5915100" cy="44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BCBEC0"/>
                </a:solidFill>
                <a:latin typeface="Dosis"/>
                <a:ea typeface="Dosis"/>
                <a:cs typeface="Dosis"/>
                <a:sym typeface="Dosis"/>
              </a:rPr>
              <a:t>Name of Author (if it’s a quote)</a:t>
            </a:r>
            <a:endParaRPr b="0" i="0" sz="16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2">
  <p:cSld name="CUSTOM_16">
    <p:spTree>
      <p:nvGrpSpPr>
        <p:cNvPr id="174" name="Shape 174"/>
        <p:cNvGrpSpPr/>
        <p:nvPr/>
      </p:nvGrpSpPr>
      <p:grpSpPr>
        <a:xfrm>
          <a:off x="0" y="0"/>
          <a:ext cx="0" cy="0"/>
          <a:chOff x="0" y="0"/>
          <a:chExt cx="0" cy="0"/>
        </a:xfrm>
      </p:grpSpPr>
      <p:pic>
        <p:nvPicPr>
          <p:cNvPr id="175" name="Google Shape;175;p30"/>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76" name="Google Shape;176;p30"/>
          <p:cNvSpPr/>
          <p:nvPr/>
        </p:nvSpPr>
        <p:spPr>
          <a:xfrm>
            <a:off x="0" y="0"/>
            <a:ext cx="9144000" cy="5143500"/>
          </a:xfrm>
          <a:prstGeom prst="rect">
            <a:avLst/>
          </a:prstGeom>
          <a:solidFill>
            <a:srgbClr val="204056">
              <a:alpha val="8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30"/>
          <p:cNvSpPr txBox="1"/>
          <p:nvPr/>
        </p:nvSpPr>
        <p:spPr>
          <a:xfrm>
            <a:off x="1152550" y="1666975"/>
            <a:ext cx="6639000" cy="137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 sz="4000" u="none" cap="none" strike="noStrike">
                <a:solidFill>
                  <a:schemeClr val="lt1"/>
                </a:solidFill>
                <a:latin typeface="Dosis"/>
                <a:ea typeface="Dosis"/>
                <a:cs typeface="Dosis"/>
                <a:sym typeface="Dosis"/>
              </a:rPr>
              <a:t>This is a bold statement or “quote” with a full bleed image</a:t>
            </a:r>
            <a:endParaRPr b="0" i="0" sz="40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Dosis"/>
              <a:ea typeface="Dosis"/>
              <a:cs typeface="Dosis"/>
              <a:sym typeface="Dosis"/>
            </a:endParaRPr>
          </a:p>
        </p:txBody>
      </p:sp>
      <p:sp>
        <p:nvSpPr>
          <p:cNvPr id="178" name="Google Shape;178;p30"/>
          <p:cNvSpPr txBox="1"/>
          <p:nvPr/>
        </p:nvSpPr>
        <p:spPr>
          <a:xfrm>
            <a:off x="1514500" y="3381475"/>
            <a:ext cx="5915100" cy="44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BCBEC0"/>
                </a:solidFill>
                <a:latin typeface="Dosis"/>
                <a:ea typeface="Dosis"/>
                <a:cs typeface="Dosis"/>
                <a:sym typeface="Dosis"/>
              </a:rPr>
              <a:t>Name of Author (if it’s a quote)</a:t>
            </a:r>
            <a:endParaRPr b="0" i="0" sz="16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 Slide">
  <p:cSld name="CUSTOM_17">
    <p:bg>
      <p:bgPr>
        <a:solidFill>
          <a:srgbClr val="000000"/>
        </a:solidFill>
      </p:bgPr>
    </p:bg>
    <p:spTree>
      <p:nvGrpSpPr>
        <p:cNvPr id="179" name="Shape 179"/>
        <p:cNvGrpSpPr/>
        <p:nvPr/>
      </p:nvGrpSpPr>
      <p:grpSpPr>
        <a:xfrm>
          <a:off x="0" y="0"/>
          <a:ext cx="0" cy="0"/>
          <a:chOff x="0" y="0"/>
          <a:chExt cx="0" cy="0"/>
        </a:xfrm>
      </p:grpSpPr>
      <p:pic>
        <p:nvPicPr>
          <p:cNvPr id="180" name="Google Shape;180;p31"/>
          <p:cNvPicPr preferRelativeResize="0"/>
          <p:nvPr/>
        </p:nvPicPr>
        <p:blipFill rotWithShape="1">
          <a:blip r:embed="rId2">
            <a:alphaModFix/>
          </a:blip>
          <a:srcRect b="0" l="0" r="0" t="0"/>
          <a:stretch/>
        </p:blipFill>
        <p:spPr>
          <a:xfrm>
            <a:off x="0" y="0"/>
            <a:ext cx="5143500" cy="5143500"/>
          </a:xfrm>
          <a:prstGeom prst="rect">
            <a:avLst/>
          </a:prstGeom>
          <a:noFill/>
          <a:ln>
            <a:noFill/>
          </a:ln>
        </p:spPr>
      </p:pic>
      <p:sp>
        <p:nvSpPr>
          <p:cNvPr id="181" name="Google Shape;181;p31"/>
          <p:cNvSpPr txBox="1"/>
          <p:nvPr/>
        </p:nvSpPr>
        <p:spPr>
          <a:xfrm>
            <a:off x="5581675" y="1952725"/>
            <a:ext cx="2409900" cy="161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BCBEC0"/>
                </a:solidFill>
                <a:latin typeface="Dosis"/>
                <a:ea typeface="Dosis"/>
                <a:cs typeface="Dosis"/>
                <a:sym typeface="Dosis"/>
              </a:rPr>
              <a:t>Passionate developer, lover of pizza and cute little dogs. Previously at Acme Inc and Awesome Startup.</a:t>
            </a:r>
            <a:endParaRPr b="0" i="0" sz="1800" u="none" cap="none" strike="noStrike">
              <a:solidFill>
                <a:srgbClr val="BCBEC0"/>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BCBEC0"/>
              </a:solidFill>
              <a:latin typeface="Dosis"/>
              <a:ea typeface="Dosis"/>
              <a:cs typeface="Dosis"/>
              <a:sym typeface="Dosis"/>
            </a:endParaRPr>
          </a:p>
        </p:txBody>
      </p:sp>
      <p:sp>
        <p:nvSpPr>
          <p:cNvPr id="182" name="Google Shape;182;p31"/>
          <p:cNvSpPr txBox="1"/>
          <p:nvPr/>
        </p:nvSpPr>
        <p:spPr>
          <a:xfrm>
            <a:off x="5581675" y="1095475"/>
            <a:ext cx="2409900" cy="924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Dosis"/>
                <a:ea typeface="Dosis"/>
                <a:cs typeface="Dosis"/>
                <a:sym typeface="Dosis"/>
              </a:rPr>
              <a:t>Welcome</a:t>
            </a:r>
            <a:endParaRPr b="0" i="0" sz="1400" u="none" cap="none" strike="noStrike">
              <a:solidFill>
                <a:schemeClr val="lt1"/>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chemeClr val="lt1"/>
                </a:solidFill>
                <a:latin typeface="Dosis"/>
                <a:ea typeface="Dosis"/>
                <a:cs typeface="Dosis"/>
                <a:sym typeface="Dosis"/>
              </a:rPr>
              <a:t>John Coder</a:t>
            </a:r>
            <a:endParaRPr b="0" i="0" sz="2400" u="none" cap="none" strike="noStrike">
              <a:solidFill>
                <a:schemeClr val="lt1"/>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over white">
  <p:cSld name="CUSTOM_5">
    <p:spTree>
      <p:nvGrpSpPr>
        <p:cNvPr id="183" name="Shape 183"/>
        <p:cNvGrpSpPr/>
        <p:nvPr/>
      </p:nvGrpSpPr>
      <p:grpSpPr>
        <a:xfrm>
          <a:off x="0" y="0"/>
          <a:ext cx="0" cy="0"/>
          <a:chOff x="0" y="0"/>
          <a:chExt cx="0" cy="0"/>
        </a:xfrm>
      </p:grpSpPr>
      <p:pic>
        <p:nvPicPr>
          <p:cNvPr id="184" name="Google Shape;184;p32"/>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185" name="Google Shape;185;p32"/>
          <p:cNvPicPr preferRelativeResize="0"/>
          <p:nvPr/>
        </p:nvPicPr>
        <p:blipFill rotWithShape="1">
          <a:blip r:embed="rId3">
            <a:alphaModFix/>
          </a:blip>
          <a:srcRect b="0" l="0" r="0" t="0"/>
          <a:stretch/>
        </p:blipFill>
        <p:spPr>
          <a:xfrm>
            <a:off x="3079949" y="2258699"/>
            <a:ext cx="2984101" cy="626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over blue" type="titleOnly">
  <p:cSld name="TITLE_ONLY">
    <p:spTree>
      <p:nvGrpSpPr>
        <p:cNvPr id="186" name="Shape 186"/>
        <p:cNvGrpSpPr/>
        <p:nvPr/>
      </p:nvGrpSpPr>
      <p:grpSpPr>
        <a:xfrm>
          <a:off x="0" y="0"/>
          <a:ext cx="0" cy="0"/>
          <a:chOff x="0" y="0"/>
          <a:chExt cx="0" cy="0"/>
        </a:xfrm>
      </p:grpSpPr>
      <p:pic>
        <p:nvPicPr>
          <p:cNvPr id="187" name="Google Shape;187;p33"/>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188" name="Google Shape;188;p33"/>
          <p:cNvPicPr preferRelativeResize="0"/>
          <p:nvPr/>
        </p:nvPicPr>
        <p:blipFill rotWithShape="1">
          <a:blip r:embed="rId3">
            <a:alphaModFix/>
          </a:blip>
          <a:srcRect b="0" l="0" r="0" t="0"/>
          <a:stretch/>
        </p:blipFill>
        <p:spPr>
          <a:xfrm>
            <a:off x="3079946" y="2257954"/>
            <a:ext cx="2984101" cy="62758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l Slide">
  <p:cSld name="CUSTOM_18">
    <p:bg>
      <p:bgPr>
        <a:solidFill>
          <a:srgbClr val="295269"/>
        </a:solidFill>
      </p:bgPr>
    </p:bg>
    <p:spTree>
      <p:nvGrpSpPr>
        <p:cNvPr id="189" name="Shape 189"/>
        <p:cNvGrpSpPr/>
        <p:nvPr/>
      </p:nvGrpSpPr>
      <p:grpSpPr>
        <a:xfrm>
          <a:off x="0" y="0"/>
          <a:ext cx="0" cy="0"/>
          <a:chOff x="0" y="0"/>
          <a:chExt cx="0" cy="0"/>
        </a:xfrm>
      </p:grpSpPr>
      <p:sp>
        <p:nvSpPr>
          <p:cNvPr id="190" name="Google Shape;190;p34"/>
          <p:cNvSpPr/>
          <p:nvPr/>
        </p:nvSpPr>
        <p:spPr>
          <a:xfrm>
            <a:off x="469021" y="2179413"/>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5600"/>
              <a:buFont typeface="Arial"/>
              <a:buNone/>
            </a:pPr>
            <a:r>
              <a:rPr b="0" i="0" lang="en" sz="5600" u="none" cap="none" strike="noStrike">
                <a:solidFill>
                  <a:schemeClr val="lt1"/>
                </a:solidFill>
                <a:latin typeface="Dosis"/>
                <a:ea typeface="Dosis"/>
                <a:cs typeface="Dosis"/>
                <a:sym typeface="Dosis"/>
              </a:rPr>
              <a:t>THANKS!</a:t>
            </a:r>
            <a:endParaRPr b="0" i="0" sz="1000" u="none" cap="none" strike="noStrike">
              <a:solidFill>
                <a:schemeClr val="lt1"/>
              </a:solidFill>
              <a:latin typeface="Dosis"/>
              <a:ea typeface="Dosis"/>
              <a:cs typeface="Dosis"/>
              <a:sym typeface="Dosis"/>
            </a:endParaRPr>
          </a:p>
        </p:txBody>
      </p:sp>
      <p:sp>
        <p:nvSpPr>
          <p:cNvPr id="191" name="Google Shape;191;p34"/>
          <p:cNvSpPr/>
          <p:nvPr/>
        </p:nvSpPr>
        <p:spPr>
          <a:xfrm>
            <a:off x="2676525" y="3243775"/>
            <a:ext cx="3790948" cy="66155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ctr">
              <a:lnSpc>
                <a:spcPct val="100000"/>
              </a:lnSpc>
              <a:spcBef>
                <a:spcPts val="0"/>
              </a:spcBef>
              <a:spcAft>
                <a:spcPts val="0"/>
              </a:spcAft>
              <a:buClr>
                <a:srgbClr val="8A8A8A"/>
              </a:buClr>
              <a:buSzPts val="1400"/>
              <a:buFont typeface="Arial"/>
              <a:buNone/>
            </a:pPr>
            <a:r>
              <a:rPr b="0" i="0" lang="en" sz="1400" u="none" cap="none" strike="noStrike">
                <a:solidFill>
                  <a:schemeClr val="lt1"/>
                </a:solidFill>
                <a:latin typeface="Dosis"/>
                <a:ea typeface="Dosis"/>
                <a:cs typeface="Dosis"/>
                <a:sym typeface="Dosis"/>
              </a:rPr>
              <a:t>Zach Sims   </a:t>
            </a:r>
            <a:endParaRPr b="0" i="0" sz="14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rPr b="0" i="0" lang="en" sz="1200" u="none" cap="none" strike="noStrike">
                <a:solidFill>
                  <a:srgbClr val="BCBEC0"/>
                </a:solidFill>
                <a:latin typeface="Dosis"/>
                <a:ea typeface="Dosis"/>
                <a:cs typeface="Dosis"/>
                <a:sym typeface="Dosis"/>
              </a:rPr>
              <a:t>@zsims   </a:t>
            </a:r>
            <a:endParaRPr b="0" i="0" sz="12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rPr b="0" i="0" lang="en" sz="1200" u="none" cap="none" strike="noStrike">
                <a:solidFill>
                  <a:srgbClr val="BCBEC0"/>
                </a:solidFill>
                <a:latin typeface="Dosis"/>
                <a:ea typeface="Dosis"/>
                <a:cs typeface="Dosis"/>
                <a:sym typeface="Dosis"/>
              </a:rPr>
              <a:t>zach@codecademy.com</a:t>
            </a:r>
            <a:endParaRPr b="0" i="0" sz="1200" u="none" cap="none" strike="noStrike">
              <a:solidFill>
                <a:srgbClr val="BCBEC0"/>
              </a:solidFill>
              <a:latin typeface="Dosis"/>
              <a:ea typeface="Dosis"/>
              <a:cs typeface="Dosis"/>
              <a:sym typeface="Dosis"/>
            </a:endParaRPr>
          </a:p>
        </p:txBody>
      </p:sp>
      <p:pic>
        <p:nvPicPr>
          <p:cNvPr id="192" name="Google Shape;192;p34"/>
          <p:cNvPicPr preferRelativeResize="0"/>
          <p:nvPr/>
        </p:nvPicPr>
        <p:blipFill rotWithShape="1">
          <a:blip r:embed="rId2">
            <a:alphaModFix/>
          </a:blip>
          <a:srcRect b="0" l="0" r="0" t="0"/>
          <a:stretch/>
        </p:blipFill>
        <p:spPr>
          <a:xfrm>
            <a:off x="3890566" y="1496600"/>
            <a:ext cx="1362880" cy="286626"/>
          </a:xfrm>
          <a:prstGeom prst="rect">
            <a:avLst/>
          </a:prstGeom>
          <a:noFill/>
          <a:ln>
            <a:noFill/>
          </a:ln>
        </p:spPr>
      </p:pic>
      <p:sp>
        <p:nvSpPr>
          <p:cNvPr id="193" name="Google Shape;193;p34"/>
          <p:cNvSpPr/>
          <p:nvPr/>
        </p:nvSpPr>
        <p:spPr>
          <a:xfrm>
            <a:off x="2676525" y="4634425"/>
            <a:ext cx="3790948" cy="3472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ctr">
              <a:lnSpc>
                <a:spcPct val="100000"/>
              </a:lnSpc>
              <a:spcBef>
                <a:spcPts val="0"/>
              </a:spcBef>
              <a:spcAft>
                <a:spcPts val="0"/>
              </a:spcAft>
              <a:buClr>
                <a:srgbClr val="C8CACB"/>
              </a:buClr>
              <a:buSzPts val="1200"/>
              <a:buFont typeface="Arial"/>
              <a:buNone/>
            </a:pPr>
            <a:r>
              <a:rPr b="0" i="0" lang="en" sz="1200" u="none" cap="none" strike="noStrike">
                <a:solidFill>
                  <a:srgbClr val="C8CACB"/>
                </a:solidFill>
                <a:latin typeface="Dosis"/>
                <a:ea typeface="Dosis"/>
                <a:cs typeface="Dosis"/>
                <a:sym typeface="Dosis"/>
              </a:rPr>
              <a:t>WE’RE HIRING:</a:t>
            </a:r>
            <a:r>
              <a:rPr b="0" i="0" lang="en" sz="1200" u="none" cap="none" strike="noStrike">
                <a:solidFill>
                  <a:srgbClr val="F4F5F5"/>
                </a:solidFill>
                <a:latin typeface="Dosis"/>
                <a:ea typeface="Dosis"/>
                <a:cs typeface="Dosis"/>
                <a:sym typeface="Dosis"/>
              </a:rPr>
              <a:t> </a:t>
            </a:r>
            <a:r>
              <a:rPr b="0" i="0" lang="en" sz="1200" u="none" cap="none" strike="noStrike">
                <a:solidFill>
                  <a:srgbClr val="FA726E"/>
                </a:solidFill>
                <a:latin typeface="Dosis"/>
                <a:ea typeface="Dosis"/>
                <a:cs typeface="Dosis"/>
                <a:sym typeface="Dosis"/>
              </a:rPr>
              <a:t>http://www.codecademy.com/about/jobs</a:t>
            </a:r>
            <a:endParaRPr b="0" i="0" sz="1200" u="none" cap="none" strike="noStrike">
              <a:solidFill>
                <a:schemeClr val="dk1"/>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t/>
            </a:r>
            <a:endParaRPr b="0" i="0" sz="1200" u="none" cap="none" strike="noStrike">
              <a:solidFill>
                <a:schemeClr val="lt1"/>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CUSTOM_21">
    <p:spTree>
      <p:nvGrpSpPr>
        <p:cNvPr id="194" name="Shape 194"/>
        <p:cNvGrpSpPr/>
        <p:nvPr/>
      </p:nvGrpSpPr>
      <p:grpSpPr>
        <a:xfrm>
          <a:off x="0" y="0"/>
          <a:ext cx="0" cy="0"/>
          <a:chOff x="0" y="0"/>
          <a:chExt cx="0" cy="0"/>
        </a:xfrm>
      </p:grpSpPr>
      <p:cxnSp>
        <p:nvCxnSpPr>
          <p:cNvPr id="195" name="Google Shape;195;p35"/>
          <p:cNvCxnSpPr/>
          <p:nvPr/>
        </p:nvCxnSpPr>
        <p:spPr>
          <a:xfrm>
            <a:off x="381150" y="4509450"/>
            <a:ext cx="0" cy="282900"/>
          </a:xfrm>
          <a:prstGeom prst="straightConnector1">
            <a:avLst/>
          </a:prstGeom>
          <a:noFill/>
          <a:ln cap="flat" cmpd="sng" w="9525">
            <a:solidFill>
              <a:srgbClr val="000000"/>
            </a:solidFill>
            <a:prstDash val="solid"/>
            <a:round/>
            <a:headEnd len="sm" w="sm" type="none"/>
            <a:tailEnd len="sm" w="sm" type="none"/>
          </a:ln>
        </p:spPr>
      </p:cxnSp>
      <p:sp>
        <p:nvSpPr>
          <p:cNvPr id="196" name="Google Shape;196;p35"/>
          <p:cNvSpPr txBox="1"/>
          <p:nvPr/>
        </p:nvSpPr>
        <p:spPr>
          <a:xfrm>
            <a:off x="419725"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Dosis"/>
                <a:ea typeface="Dosis"/>
                <a:cs typeface="Dosis"/>
                <a:sym typeface="Dosis"/>
              </a:rPr>
              <a:t>Q2</a:t>
            </a:r>
            <a:endParaRPr b="0" i="0" sz="900" u="none" cap="none" strike="noStrike">
              <a:solidFill>
                <a:srgbClr val="000000"/>
              </a:solidFill>
              <a:latin typeface="Dosis"/>
              <a:ea typeface="Dosis"/>
              <a:cs typeface="Dosis"/>
              <a:sym typeface="Dosis"/>
            </a:endParaRPr>
          </a:p>
        </p:txBody>
      </p:sp>
      <p:cxnSp>
        <p:nvCxnSpPr>
          <p:cNvPr id="197" name="Google Shape;197;p35"/>
          <p:cNvCxnSpPr/>
          <p:nvPr/>
        </p:nvCxnSpPr>
        <p:spPr>
          <a:xfrm>
            <a:off x="3202338" y="4509450"/>
            <a:ext cx="0" cy="282900"/>
          </a:xfrm>
          <a:prstGeom prst="straightConnector1">
            <a:avLst/>
          </a:prstGeom>
          <a:noFill/>
          <a:ln cap="flat" cmpd="sng" w="9525">
            <a:solidFill>
              <a:srgbClr val="000000"/>
            </a:solidFill>
            <a:prstDash val="solid"/>
            <a:round/>
            <a:headEnd len="sm" w="sm" type="none"/>
            <a:tailEnd len="sm" w="sm" type="none"/>
          </a:ln>
        </p:spPr>
      </p:cxnSp>
      <p:sp>
        <p:nvSpPr>
          <p:cNvPr id="198" name="Google Shape;198;p35"/>
          <p:cNvSpPr txBox="1"/>
          <p:nvPr/>
        </p:nvSpPr>
        <p:spPr>
          <a:xfrm>
            <a:off x="3240913"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Dosis"/>
                <a:ea typeface="Dosis"/>
                <a:cs typeface="Dosis"/>
                <a:sym typeface="Dosis"/>
              </a:rPr>
              <a:t>Q3</a:t>
            </a:r>
            <a:endParaRPr b="0" i="0" sz="900" u="none" cap="none" strike="noStrike">
              <a:solidFill>
                <a:srgbClr val="000000"/>
              </a:solidFill>
              <a:latin typeface="Dosis"/>
              <a:ea typeface="Dosis"/>
              <a:cs typeface="Dosis"/>
              <a:sym typeface="Dosis"/>
            </a:endParaRPr>
          </a:p>
        </p:txBody>
      </p:sp>
      <p:cxnSp>
        <p:nvCxnSpPr>
          <p:cNvPr id="199" name="Google Shape;199;p35"/>
          <p:cNvCxnSpPr/>
          <p:nvPr/>
        </p:nvCxnSpPr>
        <p:spPr>
          <a:xfrm>
            <a:off x="6023550" y="4509450"/>
            <a:ext cx="0" cy="282900"/>
          </a:xfrm>
          <a:prstGeom prst="straightConnector1">
            <a:avLst/>
          </a:prstGeom>
          <a:noFill/>
          <a:ln cap="flat" cmpd="sng" w="9525">
            <a:solidFill>
              <a:srgbClr val="000000"/>
            </a:solidFill>
            <a:prstDash val="solid"/>
            <a:round/>
            <a:headEnd len="sm" w="sm" type="none"/>
            <a:tailEnd len="sm" w="sm" type="none"/>
          </a:ln>
        </p:spPr>
      </p:cxnSp>
      <p:sp>
        <p:nvSpPr>
          <p:cNvPr id="200" name="Google Shape;200;p35"/>
          <p:cNvSpPr txBox="1"/>
          <p:nvPr/>
        </p:nvSpPr>
        <p:spPr>
          <a:xfrm>
            <a:off x="6062125"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Dosis"/>
                <a:ea typeface="Dosis"/>
                <a:cs typeface="Dosis"/>
                <a:sym typeface="Dosis"/>
              </a:rPr>
              <a:t>Q4</a:t>
            </a:r>
            <a:endParaRPr b="0" i="0" sz="900" u="none" cap="none" strike="noStrike">
              <a:solidFill>
                <a:srgbClr val="000000"/>
              </a:solidFill>
              <a:latin typeface="Dosis"/>
              <a:ea typeface="Dosis"/>
              <a:cs typeface="Dosis"/>
              <a:sym typeface="Dosis"/>
            </a:endParaRPr>
          </a:p>
        </p:txBody>
      </p:sp>
      <p:cxnSp>
        <p:nvCxnSpPr>
          <p:cNvPr id="201" name="Google Shape;201;p35"/>
          <p:cNvCxnSpPr/>
          <p:nvPr/>
        </p:nvCxnSpPr>
        <p:spPr>
          <a:xfrm>
            <a:off x="3811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02" name="Google Shape;202;p35"/>
          <p:cNvSpPr txBox="1"/>
          <p:nvPr/>
        </p:nvSpPr>
        <p:spPr>
          <a:xfrm>
            <a:off x="4197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July</a:t>
            </a:r>
            <a:endParaRPr b="0" i="0" sz="900" u="none" cap="none" strike="noStrike">
              <a:solidFill>
                <a:srgbClr val="B7B7B7"/>
              </a:solidFill>
              <a:latin typeface="Dosis"/>
              <a:ea typeface="Dosis"/>
              <a:cs typeface="Dosis"/>
              <a:sym typeface="Dosis"/>
            </a:endParaRPr>
          </a:p>
        </p:txBody>
      </p:sp>
      <p:sp>
        <p:nvSpPr>
          <p:cNvPr id="203" name="Google Shape;203;p35"/>
          <p:cNvSpPr txBox="1"/>
          <p:nvPr/>
        </p:nvSpPr>
        <p:spPr>
          <a:xfrm>
            <a:off x="1365081"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August</a:t>
            </a:r>
            <a:endParaRPr b="0" i="0" sz="900" u="none" cap="none" strike="noStrike">
              <a:solidFill>
                <a:srgbClr val="B7B7B7"/>
              </a:solidFill>
              <a:latin typeface="Dosis"/>
              <a:ea typeface="Dosis"/>
              <a:cs typeface="Dosis"/>
              <a:sym typeface="Dosis"/>
            </a:endParaRPr>
          </a:p>
        </p:txBody>
      </p:sp>
      <p:cxnSp>
        <p:nvCxnSpPr>
          <p:cNvPr id="204" name="Google Shape;204;p35"/>
          <p:cNvCxnSpPr/>
          <p:nvPr/>
        </p:nvCxnSpPr>
        <p:spPr>
          <a:xfrm>
            <a:off x="1326506"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05" name="Google Shape;205;p35"/>
          <p:cNvSpPr txBox="1"/>
          <p:nvPr/>
        </p:nvSpPr>
        <p:spPr>
          <a:xfrm>
            <a:off x="23122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September</a:t>
            </a:r>
            <a:endParaRPr b="0" i="0" sz="900" u="none" cap="none" strike="noStrike">
              <a:solidFill>
                <a:srgbClr val="B7B7B7"/>
              </a:solidFill>
              <a:latin typeface="Dosis"/>
              <a:ea typeface="Dosis"/>
              <a:cs typeface="Dosis"/>
              <a:sym typeface="Dosis"/>
            </a:endParaRPr>
          </a:p>
        </p:txBody>
      </p:sp>
      <p:cxnSp>
        <p:nvCxnSpPr>
          <p:cNvPr id="206" name="Google Shape;206;p35"/>
          <p:cNvCxnSpPr/>
          <p:nvPr/>
        </p:nvCxnSpPr>
        <p:spPr>
          <a:xfrm>
            <a:off x="22736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207" name="Google Shape;207;p35"/>
          <p:cNvCxnSpPr/>
          <p:nvPr/>
        </p:nvCxnSpPr>
        <p:spPr>
          <a:xfrm>
            <a:off x="60235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08" name="Google Shape;208;p35"/>
          <p:cNvSpPr txBox="1"/>
          <p:nvPr/>
        </p:nvSpPr>
        <p:spPr>
          <a:xfrm>
            <a:off x="60621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January</a:t>
            </a:r>
            <a:endParaRPr b="0" i="0" sz="900" u="none" cap="none" strike="noStrike">
              <a:solidFill>
                <a:srgbClr val="B7B7B7"/>
              </a:solidFill>
              <a:latin typeface="Dosis"/>
              <a:ea typeface="Dosis"/>
              <a:cs typeface="Dosis"/>
              <a:sym typeface="Dosis"/>
            </a:endParaRPr>
          </a:p>
        </p:txBody>
      </p:sp>
      <p:sp>
        <p:nvSpPr>
          <p:cNvPr id="209" name="Google Shape;209;p35"/>
          <p:cNvSpPr txBox="1"/>
          <p:nvPr/>
        </p:nvSpPr>
        <p:spPr>
          <a:xfrm>
            <a:off x="7007480"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February</a:t>
            </a:r>
            <a:endParaRPr b="0" i="0" sz="900" u="none" cap="none" strike="noStrike">
              <a:solidFill>
                <a:srgbClr val="B7B7B7"/>
              </a:solidFill>
              <a:latin typeface="Dosis"/>
              <a:ea typeface="Dosis"/>
              <a:cs typeface="Dosis"/>
              <a:sym typeface="Dosis"/>
            </a:endParaRPr>
          </a:p>
        </p:txBody>
      </p:sp>
      <p:cxnSp>
        <p:nvCxnSpPr>
          <p:cNvPr id="210" name="Google Shape;210;p35"/>
          <p:cNvCxnSpPr/>
          <p:nvPr/>
        </p:nvCxnSpPr>
        <p:spPr>
          <a:xfrm>
            <a:off x="6968905"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11" name="Google Shape;211;p35"/>
          <p:cNvSpPr txBox="1"/>
          <p:nvPr/>
        </p:nvSpPr>
        <p:spPr>
          <a:xfrm>
            <a:off x="79546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March</a:t>
            </a:r>
            <a:endParaRPr b="0" i="0" sz="900" u="none" cap="none" strike="noStrike">
              <a:solidFill>
                <a:srgbClr val="B7B7B7"/>
              </a:solidFill>
              <a:latin typeface="Dosis"/>
              <a:ea typeface="Dosis"/>
              <a:cs typeface="Dosis"/>
              <a:sym typeface="Dosis"/>
            </a:endParaRPr>
          </a:p>
        </p:txBody>
      </p:sp>
      <p:cxnSp>
        <p:nvCxnSpPr>
          <p:cNvPr id="212" name="Google Shape;212;p35"/>
          <p:cNvCxnSpPr/>
          <p:nvPr/>
        </p:nvCxnSpPr>
        <p:spPr>
          <a:xfrm>
            <a:off x="79160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213" name="Google Shape;213;p35"/>
          <p:cNvCxnSpPr/>
          <p:nvPr/>
        </p:nvCxnSpPr>
        <p:spPr>
          <a:xfrm>
            <a:off x="32023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14" name="Google Shape;214;p35"/>
          <p:cNvSpPr txBox="1"/>
          <p:nvPr/>
        </p:nvSpPr>
        <p:spPr>
          <a:xfrm>
            <a:off x="32409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October</a:t>
            </a:r>
            <a:endParaRPr b="0" i="0" sz="900" u="none" cap="none" strike="noStrike">
              <a:solidFill>
                <a:srgbClr val="B7B7B7"/>
              </a:solidFill>
              <a:latin typeface="Dosis"/>
              <a:ea typeface="Dosis"/>
              <a:cs typeface="Dosis"/>
              <a:sym typeface="Dosis"/>
            </a:endParaRPr>
          </a:p>
        </p:txBody>
      </p:sp>
      <p:sp>
        <p:nvSpPr>
          <p:cNvPr id="215" name="Google Shape;215;p35"/>
          <p:cNvSpPr txBox="1"/>
          <p:nvPr/>
        </p:nvSpPr>
        <p:spPr>
          <a:xfrm>
            <a:off x="4186280"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November</a:t>
            </a:r>
            <a:endParaRPr b="0" i="0" sz="900" u="none" cap="none" strike="noStrike">
              <a:solidFill>
                <a:srgbClr val="B7B7B7"/>
              </a:solidFill>
              <a:latin typeface="Dosis"/>
              <a:ea typeface="Dosis"/>
              <a:cs typeface="Dosis"/>
              <a:sym typeface="Dosis"/>
            </a:endParaRPr>
          </a:p>
        </p:txBody>
      </p:sp>
      <p:cxnSp>
        <p:nvCxnSpPr>
          <p:cNvPr id="216" name="Google Shape;216;p35"/>
          <p:cNvCxnSpPr/>
          <p:nvPr/>
        </p:nvCxnSpPr>
        <p:spPr>
          <a:xfrm>
            <a:off x="4147705"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17" name="Google Shape;217;p35"/>
          <p:cNvSpPr txBox="1"/>
          <p:nvPr/>
        </p:nvSpPr>
        <p:spPr>
          <a:xfrm>
            <a:off x="51334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December</a:t>
            </a:r>
            <a:endParaRPr b="0" i="0" sz="900" u="none" cap="none" strike="noStrike">
              <a:solidFill>
                <a:srgbClr val="B7B7B7"/>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B7B7B7"/>
              </a:solidFill>
              <a:latin typeface="Dosis"/>
              <a:ea typeface="Dosis"/>
              <a:cs typeface="Dosis"/>
              <a:sym typeface="Dosis"/>
            </a:endParaRPr>
          </a:p>
        </p:txBody>
      </p:sp>
      <p:cxnSp>
        <p:nvCxnSpPr>
          <p:cNvPr id="218" name="Google Shape;218;p35"/>
          <p:cNvCxnSpPr/>
          <p:nvPr/>
        </p:nvCxnSpPr>
        <p:spPr>
          <a:xfrm>
            <a:off x="50948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219" name="Google Shape;219;p35"/>
          <p:cNvCxnSpPr/>
          <p:nvPr/>
        </p:nvCxnSpPr>
        <p:spPr>
          <a:xfrm>
            <a:off x="3202338" y="977325"/>
            <a:ext cx="0" cy="2893500"/>
          </a:xfrm>
          <a:prstGeom prst="straightConnector1">
            <a:avLst/>
          </a:prstGeom>
          <a:noFill/>
          <a:ln cap="flat" cmpd="sng" w="9525">
            <a:solidFill>
              <a:srgbClr val="939598"/>
            </a:solidFill>
            <a:prstDash val="dot"/>
            <a:round/>
            <a:headEnd len="sm" w="sm" type="none"/>
            <a:tailEnd len="sm" w="sm" type="none"/>
          </a:ln>
        </p:spPr>
      </p:cxnSp>
      <p:cxnSp>
        <p:nvCxnSpPr>
          <p:cNvPr id="220" name="Google Shape;220;p35"/>
          <p:cNvCxnSpPr/>
          <p:nvPr/>
        </p:nvCxnSpPr>
        <p:spPr>
          <a:xfrm>
            <a:off x="6023550" y="977325"/>
            <a:ext cx="0" cy="2893500"/>
          </a:xfrm>
          <a:prstGeom prst="straightConnector1">
            <a:avLst/>
          </a:prstGeom>
          <a:noFill/>
          <a:ln cap="flat" cmpd="sng" w="9525">
            <a:solidFill>
              <a:srgbClr val="939598"/>
            </a:solidFill>
            <a:prstDash val="dot"/>
            <a:round/>
            <a:headEnd len="sm" w="sm" type="none"/>
            <a:tailEnd len="sm" w="sm" type="none"/>
          </a:ln>
        </p:spPr>
      </p:cxnSp>
      <p:cxnSp>
        <p:nvCxnSpPr>
          <p:cNvPr id="221" name="Google Shape;221;p35"/>
          <p:cNvCxnSpPr/>
          <p:nvPr/>
        </p:nvCxnSpPr>
        <p:spPr>
          <a:xfrm>
            <a:off x="381150" y="977325"/>
            <a:ext cx="0" cy="2893500"/>
          </a:xfrm>
          <a:prstGeom prst="straightConnector1">
            <a:avLst/>
          </a:prstGeom>
          <a:noFill/>
          <a:ln cap="flat" cmpd="sng" w="9525">
            <a:solidFill>
              <a:srgbClr val="939598"/>
            </a:solidFill>
            <a:prstDash val="dot"/>
            <a:round/>
            <a:headEnd len="sm" w="sm" type="none"/>
            <a:tailEnd len="sm" w="sm" type="none"/>
          </a:ln>
        </p:spPr>
      </p:cxnSp>
      <p:sp>
        <p:nvSpPr>
          <p:cNvPr id="222" name="Google Shape;222;p35"/>
          <p:cNvSpPr/>
          <p:nvPr/>
        </p:nvSpPr>
        <p:spPr>
          <a:xfrm>
            <a:off x="1326500" y="3228775"/>
            <a:ext cx="1881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Spec definition</a:t>
            </a:r>
            <a:endParaRPr b="0" i="0" sz="1000" u="none" cap="none" strike="noStrike">
              <a:solidFill>
                <a:srgbClr val="666666"/>
              </a:solidFill>
              <a:latin typeface="Dosis"/>
              <a:ea typeface="Dosis"/>
              <a:cs typeface="Dosis"/>
              <a:sym typeface="Dosis"/>
            </a:endParaRPr>
          </a:p>
        </p:txBody>
      </p:sp>
      <p:sp>
        <p:nvSpPr>
          <p:cNvPr id="223" name="Google Shape;223;p35"/>
          <p:cNvSpPr/>
          <p:nvPr/>
        </p:nvSpPr>
        <p:spPr>
          <a:xfrm>
            <a:off x="3207925" y="3228775"/>
            <a:ext cx="28155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Evaluate, and build</a:t>
            </a:r>
            <a:endParaRPr b="0" i="0" sz="1000" u="none" cap="none" strike="noStrike">
              <a:solidFill>
                <a:srgbClr val="666666"/>
              </a:solidFill>
              <a:latin typeface="Dosis"/>
              <a:ea typeface="Dosis"/>
              <a:cs typeface="Dosis"/>
              <a:sym typeface="Dosis"/>
            </a:endParaRPr>
          </a:p>
        </p:txBody>
      </p:sp>
      <p:sp>
        <p:nvSpPr>
          <p:cNvPr id="224" name="Google Shape;224;p35"/>
          <p:cNvSpPr/>
          <p:nvPr/>
        </p:nvSpPr>
        <p:spPr>
          <a:xfrm>
            <a:off x="6023552" y="3443581"/>
            <a:ext cx="1500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non-US app store?</a:t>
            </a:r>
            <a:endParaRPr b="0" i="0" sz="1000" u="none" cap="none" strike="noStrike">
              <a:solidFill>
                <a:srgbClr val="666666"/>
              </a:solidFill>
              <a:latin typeface="Dosis"/>
              <a:ea typeface="Dosis"/>
              <a:cs typeface="Dosis"/>
              <a:sym typeface="Dosis"/>
            </a:endParaRPr>
          </a:p>
        </p:txBody>
      </p:sp>
      <p:sp>
        <p:nvSpPr>
          <p:cNvPr id="225" name="Google Shape;225;p35"/>
          <p:cNvSpPr/>
          <p:nvPr/>
        </p:nvSpPr>
        <p:spPr>
          <a:xfrm>
            <a:off x="1326450" y="1196281"/>
            <a:ext cx="22944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LTP 1+2 francine release</a:t>
            </a:r>
            <a:endParaRPr b="0" i="0" sz="1000" u="none" cap="none" strike="noStrike">
              <a:solidFill>
                <a:srgbClr val="FFFFFF"/>
              </a:solidFill>
              <a:latin typeface="Dosis"/>
              <a:ea typeface="Dosis"/>
              <a:cs typeface="Dosis"/>
              <a:sym typeface="Dosis"/>
            </a:endParaRPr>
          </a:p>
        </p:txBody>
      </p:sp>
      <p:sp>
        <p:nvSpPr>
          <p:cNvPr id="226" name="Google Shape;226;p35"/>
          <p:cNvSpPr/>
          <p:nvPr/>
        </p:nvSpPr>
        <p:spPr>
          <a:xfrm>
            <a:off x="3620852" y="1196281"/>
            <a:ext cx="11220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final release</a:t>
            </a:r>
            <a:endParaRPr b="0" i="0" sz="1000" u="none" cap="none" strike="noStrike">
              <a:solidFill>
                <a:srgbClr val="FFFFFF"/>
              </a:solidFill>
              <a:latin typeface="Dosis"/>
              <a:ea typeface="Dosis"/>
              <a:cs typeface="Dosis"/>
              <a:sym typeface="Dosis"/>
            </a:endParaRPr>
          </a:p>
        </p:txBody>
      </p:sp>
      <p:sp>
        <p:nvSpPr>
          <p:cNvPr id="227" name="Google Shape;227;p35"/>
          <p:cNvSpPr/>
          <p:nvPr/>
        </p:nvSpPr>
        <p:spPr>
          <a:xfrm>
            <a:off x="1326450" y="1501081"/>
            <a:ext cx="18813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HT: 100 interviews</a:t>
            </a:r>
            <a:endParaRPr b="0" i="0" sz="1000" u="none" cap="none" strike="noStrike">
              <a:solidFill>
                <a:srgbClr val="FFFFFF"/>
              </a:solidFill>
              <a:latin typeface="Dosis"/>
              <a:ea typeface="Dosis"/>
              <a:cs typeface="Dosis"/>
              <a:sym typeface="Dosis"/>
            </a:endParaRPr>
          </a:p>
        </p:txBody>
      </p:sp>
      <p:sp>
        <p:nvSpPr>
          <p:cNvPr id="228" name="Google Shape;228;p35"/>
          <p:cNvSpPr/>
          <p:nvPr/>
        </p:nvSpPr>
        <p:spPr>
          <a:xfrm>
            <a:off x="3210751" y="1501081"/>
            <a:ext cx="1391400" cy="3237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hireability funnel + integration?</a:t>
            </a:r>
            <a:endParaRPr b="0" i="0" sz="1000" u="none" cap="none" strike="noStrike">
              <a:solidFill>
                <a:srgbClr val="FFFFFF"/>
              </a:solidFill>
              <a:latin typeface="Dosis"/>
              <a:ea typeface="Dosis"/>
              <a:cs typeface="Dosis"/>
              <a:sym typeface="Dosis"/>
            </a:endParaRPr>
          </a:p>
        </p:txBody>
      </p:sp>
      <p:sp>
        <p:nvSpPr>
          <p:cNvPr id="229" name="Google Shape;229;p35"/>
          <p:cNvSpPr/>
          <p:nvPr/>
        </p:nvSpPr>
        <p:spPr>
          <a:xfrm>
            <a:off x="1326450" y="2255231"/>
            <a:ext cx="1881300" cy="214800"/>
          </a:xfrm>
          <a:prstGeom prst="roundRect">
            <a:avLst>
              <a:gd fmla="val 0" name="adj"/>
            </a:avLst>
          </a:prstGeom>
          <a:solidFill>
            <a:srgbClr val="59A1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Peer Code Review</a:t>
            </a:r>
            <a:endParaRPr b="0" i="0" sz="1000" u="none" cap="none" strike="noStrike">
              <a:solidFill>
                <a:srgbClr val="FFFFFF"/>
              </a:solidFill>
              <a:latin typeface="Dosis"/>
              <a:ea typeface="Dosis"/>
              <a:cs typeface="Dosis"/>
              <a:sym typeface="Dosis"/>
            </a:endParaRPr>
          </a:p>
        </p:txBody>
      </p:sp>
      <p:sp>
        <p:nvSpPr>
          <p:cNvPr id="230" name="Google Shape;230;p35"/>
          <p:cNvSpPr/>
          <p:nvPr/>
        </p:nvSpPr>
        <p:spPr>
          <a:xfrm>
            <a:off x="1326450" y="2552106"/>
            <a:ext cx="1881300" cy="214800"/>
          </a:xfrm>
          <a:prstGeom prst="roundRect">
            <a:avLst>
              <a:gd fmla="val 0" name="adj"/>
            </a:avLst>
          </a:prstGeom>
          <a:solidFill>
            <a:srgbClr val="59A1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Guidance Counselor</a:t>
            </a:r>
            <a:endParaRPr b="0" i="0" sz="1000" u="none" cap="none" strike="noStrike">
              <a:solidFill>
                <a:srgbClr val="FFFFFF"/>
              </a:solidFill>
              <a:latin typeface="Dosis"/>
              <a:ea typeface="Dosis"/>
              <a:cs typeface="Dosis"/>
              <a:sym typeface="Dosis"/>
            </a:endParaRPr>
          </a:p>
        </p:txBody>
      </p:sp>
      <p:sp>
        <p:nvSpPr>
          <p:cNvPr id="231" name="Google Shape;231;p35"/>
          <p:cNvSpPr/>
          <p:nvPr/>
        </p:nvSpPr>
        <p:spPr>
          <a:xfrm>
            <a:off x="7313577" y="3228781"/>
            <a:ext cx="1500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Deliver to US app store</a:t>
            </a:r>
            <a:endParaRPr b="0" i="0" sz="1000" u="none" cap="none" strike="noStrike">
              <a:solidFill>
                <a:srgbClr val="666666"/>
              </a:solidFill>
              <a:latin typeface="Dosis"/>
              <a:ea typeface="Dosis"/>
              <a:cs typeface="Dosis"/>
              <a:sym typeface="Dosis"/>
            </a:endParaRPr>
          </a:p>
        </p:txBody>
      </p:sp>
      <p:cxnSp>
        <p:nvCxnSpPr>
          <p:cNvPr id="232" name="Google Shape;232;p35"/>
          <p:cNvCxnSpPr/>
          <p:nvPr/>
        </p:nvCxnSpPr>
        <p:spPr>
          <a:xfrm>
            <a:off x="8813875" y="977325"/>
            <a:ext cx="0" cy="2893500"/>
          </a:xfrm>
          <a:prstGeom prst="straightConnector1">
            <a:avLst/>
          </a:prstGeom>
          <a:noFill/>
          <a:ln cap="flat" cmpd="sng" w="9525">
            <a:solidFill>
              <a:srgbClr val="939598"/>
            </a:solidFill>
            <a:prstDash val="dot"/>
            <a:round/>
            <a:headEnd len="sm" w="sm" type="none"/>
            <a:tailEnd len="sm" w="sm" type="none"/>
          </a:ln>
        </p:spPr>
      </p:cxnSp>
      <p:sp>
        <p:nvSpPr>
          <p:cNvPr id="233" name="Google Shape;233;p35"/>
          <p:cNvSpPr/>
          <p:nvPr/>
        </p:nvSpPr>
        <p:spPr>
          <a:xfrm>
            <a:off x="6216263" y="641550"/>
            <a:ext cx="142500" cy="142500"/>
          </a:xfrm>
          <a:prstGeom prst="rect">
            <a:avLst/>
          </a:prstGeom>
          <a:solidFill>
            <a:srgbClr val="29526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35"/>
          <p:cNvSpPr txBox="1"/>
          <p:nvPr/>
        </p:nvSpPr>
        <p:spPr>
          <a:xfrm>
            <a:off x="6327286" y="536775"/>
            <a:ext cx="9723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295269"/>
                </a:solidFill>
                <a:latin typeface="Dosis"/>
                <a:ea typeface="Dosis"/>
                <a:cs typeface="Dosis"/>
                <a:sym typeface="Dosis"/>
              </a:rPr>
              <a:t>LTP3</a:t>
            </a:r>
            <a:endParaRPr b="0" i="0" sz="1100" u="none" cap="none" strike="noStrike">
              <a:solidFill>
                <a:srgbClr val="295269"/>
              </a:solidFill>
              <a:latin typeface="Dosis"/>
              <a:ea typeface="Dosis"/>
              <a:cs typeface="Dosis"/>
              <a:sym typeface="Dosis"/>
            </a:endParaRPr>
          </a:p>
        </p:txBody>
      </p:sp>
      <p:sp>
        <p:nvSpPr>
          <p:cNvPr id="235" name="Google Shape;235;p35"/>
          <p:cNvSpPr txBox="1"/>
          <p:nvPr/>
        </p:nvSpPr>
        <p:spPr>
          <a:xfrm>
            <a:off x="7040238" y="536775"/>
            <a:ext cx="10719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6AB1D3"/>
                </a:solidFill>
                <a:latin typeface="Dosis"/>
                <a:ea typeface="Dosis"/>
                <a:cs typeface="Dosis"/>
                <a:sym typeface="Dosis"/>
              </a:rPr>
              <a:t>Community + $</a:t>
            </a:r>
            <a:endParaRPr b="0" i="0" sz="1100" u="none" cap="none" strike="noStrike">
              <a:solidFill>
                <a:srgbClr val="6AB1D3"/>
              </a:solidFill>
              <a:latin typeface="Dosis"/>
              <a:ea typeface="Dosis"/>
              <a:cs typeface="Dosis"/>
              <a:sym typeface="Dosis"/>
            </a:endParaRPr>
          </a:p>
        </p:txBody>
      </p:sp>
      <p:sp>
        <p:nvSpPr>
          <p:cNvPr id="236" name="Google Shape;236;p35"/>
          <p:cNvSpPr/>
          <p:nvPr/>
        </p:nvSpPr>
        <p:spPr>
          <a:xfrm>
            <a:off x="6929213" y="641550"/>
            <a:ext cx="142500" cy="142500"/>
          </a:xfrm>
          <a:prstGeom prst="rect">
            <a:avLst/>
          </a:prstGeom>
          <a:solidFill>
            <a:srgbClr val="6AB1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35"/>
          <p:cNvSpPr txBox="1"/>
          <p:nvPr/>
        </p:nvSpPr>
        <p:spPr>
          <a:xfrm>
            <a:off x="8301731" y="536775"/>
            <a:ext cx="10719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40D7C1"/>
                </a:solidFill>
                <a:latin typeface="Dosis"/>
                <a:ea typeface="Dosis"/>
                <a:cs typeface="Dosis"/>
                <a:sym typeface="Dosis"/>
              </a:rPr>
              <a:t>Mobile</a:t>
            </a:r>
            <a:endParaRPr b="0" i="0" sz="1100" u="none" cap="none" strike="noStrike">
              <a:solidFill>
                <a:srgbClr val="40D7C1"/>
              </a:solidFill>
              <a:latin typeface="Dosis"/>
              <a:ea typeface="Dosis"/>
              <a:cs typeface="Dosis"/>
              <a:sym typeface="Dosis"/>
            </a:endParaRPr>
          </a:p>
        </p:txBody>
      </p:sp>
      <p:sp>
        <p:nvSpPr>
          <p:cNvPr id="238" name="Google Shape;238;p35"/>
          <p:cNvSpPr/>
          <p:nvPr/>
        </p:nvSpPr>
        <p:spPr>
          <a:xfrm>
            <a:off x="8190706" y="641550"/>
            <a:ext cx="142500" cy="142500"/>
          </a:xfrm>
          <a:prstGeom prst="rect">
            <a:avLst/>
          </a:prstGeom>
          <a:solidFill>
            <a:srgbClr val="40D7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39" name="Google Shape;239;p35"/>
          <p:cNvCxnSpPr/>
          <p:nvPr/>
        </p:nvCxnSpPr>
        <p:spPr>
          <a:xfrm>
            <a:off x="381150" y="3849525"/>
            <a:ext cx="8435100" cy="0"/>
          </a:xfrm>
          <a:prstGeom prst="straightConnector1">
            <a:avLst/>
          </a:prstGeom>
          <a:noFill/>
          <a:ln cap="flat" cmpd="sng" w="9525">
            <a:solidFill>
              <a:srgbClr val="939598"/>
            </a:solidFill>
            <a:prstDash val="dot"/>
            <a:round/>
            <a:headEnd len="sm" w="sm" type="none"/>
            <a:tailEnd len="sm" w="sm" type="none"/>
          </a:ln>
        </p:spPr>
      </p:cxnSp>
      <p:cxnSp>
        <p:nvCxnSpPr>
          <p:cNvPr id="240" name="Google Shape;240;p35"/>
          <p:cNvCxnSpPr/>
          <p:nvPr/>
        </p:nvCxnSpPr>
        <p:spPr>
          <a:xfrm>
            <a:off x="381150" y="977325"/>
            <a:ext cx="8435100" cy="0"/>
          </a:xfrm>
          <a:prstGeom prst="straightConnector1">
            <a:avLst/>
          </a:prstGeom>
          <a:noFill/>
          <a:ln cap="flat" cmpd="sng" w="9525">
            <a:solidFill>
              <a:srgbClr val="939598"/>
            </a:solidFill>
            <a:prstDash val="dot"/>
            <a:round/>
            <a:headEnd len="sm" w="sm" type="none"/>
            <a:tailEnd len="sm" w="sm" type="none"/>
          </a:ln>
        </p:spPr>
      </p:cxnSp>
      <p:cxnSp>
        <p:nvCxnSpPr>
          <p:cNvPr id="241" name="Google Shape;241;p35"/>
          <p:cNvCxnSpPr/>
          <p:nvPr/>
        </p:nvCxnSpPr>
        <p:spPr>
          <a:xfrm>
            <a:off x="381150" y="2017875"/>
            <a:ext cx="8435100" cy="0"/>
          </a:xfrm>
          <a:prstGeom prst="straightConnector1">
            <a:avLst/>
          </a:prstGeom>
          <a:noFill/>
          <a:ln cap="flat" cmpd="sng" w="9525">
            <a:solidFill>
              <a:srgbClr val="939598"/>
            </a:solidFill>
            <a:prstDash val="dot"/>
            <a:round/>
            <a:headEnd len="sm" w="sm" type="none"/>
            <a:tailEnd len="sm" w="sm" type="none"/>
          </a:ln>
        </p:spPr>
      </p:cxnSp>
      <p:cxnSp>
        <p:nvCxnSpPr>
          <p:cNvPr id="242" name="Google Shape;242;p35"/>
          <p:cNvCxnSpPr/>
          <p:nvPr/>
        </p:nvCxnSpPr>
        <p:spPr>
          <a:xfrm>
            <a:off x="381150" y="2987150"/>
            <a:ext cx="8435100" cy="0"/>
          </a:xfrm>
          <a:prstGeom prst="straightConnector1">
            <a:avLst/>
          </a:prstGeom>
          <a:noFill/>
          <a:ln cap="flat" cmpd="sng" w="9525">
            <a:solidFill>
              <a:srgbClr val="939598"/>
            </a:solidFill>
            <a:prstDash val="dot"/>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7" name="Shape 247"/>
        <p:cNvGrpSpPr/>
        <p:nvPr/>
      </p:nvGrpSpPr>
      <p:grpSpPr>
        <a:xfrm>
          <a:off x="0" y="0"/>
          <a:ext cx="0" cy="0"/>
          <a:chOff x="0" y="0"/>
          <a:chExt cx="0" cy="0"/>
        </a:xfrm>
      </p:grpSpPr>
      <p:sp>
        <p:nvSpPr>
          <p:cNvPr id="248" name="Google Shape;248;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9" name="Google Shape;249;p3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50" name="Google Shape;250;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1" name="Shape 251"/>
        <p:cNvGrpSpPr/>
        <p:nvPr/>
      </p:nvGrpSpPr>
      <p:grpSpPr>
        <a:xfrm>
          <a:off x="0" y="0"/>
          <a:ext cx="0" cy="0"/>
          <a:chOff x="0" y="0"/>
          <a:chExt cx="0" cy="0"/>
        </a:xfrm>
      </p:grpSpPr>
      <p:sp>
        <p:nvSpPr>
          <p:cNvPr id="252" name="Google Shape;252;p3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53" name="Google Shape;253;p3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54" name="Google Shape;254;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5" name="Shape 255"/>
        <p:cNvGrpSpPr/>
        <p:nvPr/>
      </p:nvGrpSpPr>
      <p:grpSpPr>
        <a:xfrm>
          <a:off x="0" y="0"/>
          <a:ext cx="0" cy="0"/>
          <a:chOff x="0" y="0"/>
          <a:chExt cx="0" cy="0"/>
        </a:xfrm>
      </p:grpSpPr>
      <p:sp>
        <p:nvSpPr>
          <p:cNvPr id="256" name="Google Shape;256;p3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57" name="Google Shape;257;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8" name="Shape 258"/>
        <p:cNvGrpSpPr/>
        <p:nvPr/>
      </p:nvGrpSpPr>
      <p:grpSpPr>
        <a:xfrm>
          <a:off x="0" y="0"/>
          <a:ext cx="0" cy="0"/>
          <a:chOff x="0" y="0"/>
          <a:chExt cx="0" cy="0"/>
        </a:xfrm>
      </p:grpSpPr>
      <p:sp>
        <p:nvSpPr>
          <p:cNvPr id="259" name="Google Shape;259;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60" name="Google Shape;260;p4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1" name="Google Shape;261;p4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2" name="Google Shape;262;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3" name="Shape 263"/>
        <p:cNvGrpSpPr/>
        <p:nvPr/>
      </p:nvGrpSpPr>
      <p:grpSpPr>
        <a:xfrm>
          <a:off x="0" y="0"/>
          <a:ext cx="0" cy="0"/>
          <a:chOff x="0" y="0"/>
          <a:chExt cx="0" cy="0"/>
        </a:xfrm>
      </p:grpSpPr>
      <p:sp>
        <p:nvSpPr>
          <p:cNvPr id="264" name="Google Shape;264;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65" name="Google Shape;265;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6" name="Shape 266"/>
        <p:cNvGrpSpPr/>
        <p:nvPr/>
      </p:nvGrpSpPr>
      <p:grpSpPr>
        <a:xfrm>
          <a:off x="0" y="0"/>
          <a:ext cx="0" cy="0"/>
          <a:chOff x="0" y="0"/>
          <a:chExt cx="0" cy="0"/>
        </a:xfrm>
      </p:grpSpPr>
      <p:sp>
        <p:nvSpPr>
          <p:cNvPr id="267" name="Google Shape;267;p4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68" name="Google Shape;268;p4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9" name="Google Shape;269;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0" name="Shape 270"/>
        <p:cNvGrpSpPr/>
        <p:nvPr/>
      </p:nvGrpSpPr>
      <p:grpSpPr>
        <a:xfrm>
          <a:off x="0" y="0"/>
          <a:ext cx="0" cy="0"/>
          <a:chOff x="0" y="0"/>
          <a:chExt cx="0" cy="0"/>
        </a:xfrm>
      </p:grpSpPr>
      <p:sp>
        <p:nvSpPr>
          <p:cNvPr id="271" name="Google Shape;271;p43"/>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72" name="Google Shape;272;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3" name="Shape 273"/>
        <p:cNvGrpSpPr/>
        <p:nvPr/>
      </p:nvGrpSpPr>
      <p:grpSpPr>
        <a:xfrm>
          <a:off x="0" y="0"/>
          <a:ext cx="0" cy="0"/>
          <a:chOff x="0" y="0"/>
          <a:chExt cx="0" cy="0"/>
        </a:xfrm>
      </p:grpSpPr>
      <p:sp>
        <p:nvSpPr>
          <p:cNvPr id="274" name="Google Shape;274;p4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4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76" name="Google Shape;276;p4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77" name="Google Shape;277;p44"/>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78" name="Google Shape;278;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79" name="Shape 279"/>
        <p:cNvGrpSpPr/>
        <p:nvPr/>
      </p:nvGrpSpPr>
      <p:grpSpPr>
        <a:xfrm>
          <a:off x="0" y="0"/>
          <a:ext cx="0" cy="0"/>
          <a:chOff x="0" y="0"/>
          <a:chExt cx="0" cy="0"/>
        </a:xfrm>
      </p:grpSpPr>
      <p:sp>
        <p:nvSpPr>
          <p:cNvPr id="280" name="Google Shape;280;p45"/>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281" name="Google Shape;281;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2" name="Shape 282"/>
        <p:cNvGrpSpPr/>
        <p:nvPr/>
      </p:nvGrpSpPr>
      <p:grpSpPr>
        <a:xfrm>
          <a:off x="0" y="0"/>
          <a:ext cx="0" cy="0"/>
          <a:chOff x="0" y="0"/>
          <a:chExt cx="0" cy="0"/>
        </a:xfrm>
      </p:grpSpPr>
      <p:sp>
        <p:nvSpPr>
          <p:cNvPr id="283" name="Google Shape;283;p46"/>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84" name="Google Shape;284;p4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285" name="Google Shape;285;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6" name="Shape 286"/>
        <p:cNvGrpSpPr/>
        <p:nvPr/>
      </p:nvGrpSpPr>
      <p:grpSpPr>
        <a:xfrm>
          <a:off x="0" y="0"/>
          <a:ext cx="0" cy="0"/>
          <a:chOff x="0" y="0"/>
          <a:chExt cx="0" cy="0"/>
        </a:xfrm>
      </p:grpSpPr>
      <p:sp>
        <p:nvSpPr>
          <p:cNvPr id="287" name="Google Shape;287;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23" Type="http://schemas.openxmlformats.org/officeDocument/2006/relationships/theme" Target="../theme/theme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44.xml"/><Relationship Id="rId10" Type="http://schemas.openxmlformats.org/officeDocument/2006/relationships/slideLayout" Target="../slideLayouts/slideLayout43.xml"/><Relationship Id="rId12" Type="http://schemas.openxmlformats.org/officeDocument/2006/relationships/theme" Target="../theme/theme2.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9" Type="http://schemas.openxmlformats.org/officeDocument/2006/relationships/slideLayout" Target="../slideLayouts/slideLayout42.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Roboto"/>
              <a:buChar char="●"/>
              <a:defRPr b="0" i="0" sz="1800" u="none" cap="none" strike="noStrike">
                <a:solidFill>
                  <a:schemeClr val="dk2"/>
                </a:solidFill>
                <a:latin typeface="Roboto"/>
                <a:ea typeface="Roboto"/>
                <a:cs typeface="Roboto"/>
                <a:sym typeface="Roboto"/>
              </a:defRPr>
            </a:lvl1pPr>
            <a:lvl2pPr indent="-317500" lvl="1" marL="914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dk2"/>
              </a:buClr>
              <a:buSzPts val="1400"/>
              <a:buFont typeface="Roboto"/>
              <a:buChar char="■"/>
              <a:defRPr b="0" i="0" sz="1400" u="none" cap="none" strike="noStrike">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43" name="Shape 243"/>
        <p:cNvGrpSpPr/>
        <p:nvPr/>
      </p:nvGrpSpPr>
      <p:grpSpPr>
        <a:xfrm>
          <a:off x="0" y="0"/>
          <a:ext cx="0" cy="0"/>
          <a:chOff x="0" y="0"/>
          <a:chExt cx="0" cy="0"/>
        </a:xfrm>
      </p:grpSpPr>
      <p:sp>
        <p:nvSpPr>
          <p:cNvPr id="244" name="Google Shape;244;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45" name="Google Shape;245;p3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46" name="Google Shape;246;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291" name="Shape 291"/>
        <p:cNvGrpSpPr/>
        <p:nvPr/>
      </p:nvGrpSpPr>
      <p:grpSpPr>
        <a:xfrm>
          <a:off x="0" y="0"/>
          <a:ext cx="0" cy="0"/>
          <a:chOff x="0" y="0"/>
          <a:chExt cx="0" cy="0"/>
        </a:xfrm>
      </p:grpSpPr>
      <p:sp>
        <p:nvSpPr>
          <p:cNvPr id="292" name="Google Shape;292;p48"/>
          <p:cNvSpPr/>
          <p:nvPr/>
        </p:nvSpPr>
        <p:spPr>
          <a:xfrm>
            <a:off x="515050" y="2420054"/>
            <a:ext cx="8162100" cy="213548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lang="en" sz="4800">
                <a:solidFill>
                  <a:schemeClr val="lt1"/>
                </a:solidFill>
                <a:latin typeface="Roboto Black"/>
                <a:ea typeface="Roboto Black"/>
                <a:cs typeface="Roboto Black"/>
                <a:sym typeface="Roboto Black"/>
              </a:rPr>
              <a:t>Marketing Attribution: CoolTShirts</a:t>
            </a:r>
            <a:endParaRPr b="0" i="0" sz="48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2800" u="none" cap="none" strike="noStrike">
                <a:solidFill>
                  <a:srgbClr val="EFEFEF"/>
                </a:solidFill>
                <a:latin typeface="Roboto Thin"/>
                <a:ea typeface="Roboto Thin"/>
                <a:cs typeface="Roboto Thin"/>
                <a:sym typeface="Roboto Thin"/>
              </a:rPr>
              <a:t>Analyze Data with SQL</a:t>
            </a:r>
            <a:endParaRPr b="0" i="0" sz="2800" u="none" cap="none" strike="noStrike">
              <a:solidFill>
                <a:srgbClr val="EFEFEF"/>
              </a:solidFill>
              <a:latin typeface="Roboto Thin"/>
              <a:ea typeface="Roboto Thin"/>
              <a:cs typeface="Roboto Thin"/>
              <a:sym typeface="Roboto Thin"/>
            </a:endParaRPr>
          </a:p>
          <a:p>
            <a:pPr indent="0" lvl="0" marL="0" marR="0" rtl="0" algn="l">
              <a:lnSpc>
                <a:spcPct val="100000"/>
              </a:lnSpc>
              <a:spcBef>
                <a:spcPts val="0"/>
              </a:spcBef>
              <a:spcAft>
                <a:spcPts val="0"/>
              </a:spcAft>
              <a:buClr>
                <a:schemeClr val="dk1"/>
              </a:buClr>
              <a:buSzPts val="1100"/>
              <a:buFont typeface="Arial"/>
              <a:buNone/>
            </a:pPr>
            <a:r>
              <a:rPr lang="en" sz="2800">
                <a:solidFill>
                  <a:srgbClr val="EFEFEF"/>
                </a:solidFill>
                <a:latin typeface="Roboto Thin"/>
                <a:ea typeface="Roboto Thin"/>
                <a:cs typeface="Roboto Thin"/>
                <a:sym typeface="Roboto Thin"/>
              </a:rPr>
              <a:t>Maya Kumar</a:t>
            </a:r>
            <a:endParaRPr b="0" i="0" sz="2800" u="none" cap="none" strike="noStrike">
              <a:solidFill>
                <a:srgbClr val="EFEFEF"/>
              </a:solidFill>
              <a:latin typeface="Roboto Thin"/>
              <a:ea typeface="Roboto Thin"/>
              <a:cs typeface="Roboto Thin"/>
              <a:sym typeface="Roboto Thin"/>
            </a:endParaRPr>
          </a:p>
          <a:p>
            <a:pPr indent="0" lvl="0" marL="0" marR="0" rtl="0" algn="l">
              <a:lnSpc>
                <a:spcPct val="100000"/>
              </a:lnSpc>
              <a:spcBef>
                <a:spcPts val="0"/>
              </a:spcBef>
              <a:spcAft>
                <a:spcPts val="0"/>
              </a:spcAft>
              <a:buClr>
                <a:schemeClr val="dk1"/>
              </a:buClr>
              <a:buSzPts val="1100"/>
              <a:buFont typeface="Arial"/>
              <a:buNone/>
            </a:pPr>
            <a:r>
              <a:rPr lang="en" sz="2800">
                <a:solidFill>
                  <a:srgbClr val="EFEFEF"/>
                </a:solidFill>
                <a:latin typeface="Roboto Thin"/>
                <a:ea typeface="Roboto Thin"/>
                <a:cs typeface="Roboto Thin"/>
                <a:sym typeface="Roboto Thin"/>
              </a:rPr>
              <a:t>Aug 2022</a:t>
            </a:r>
            <a:endParaRPr b="0" i="0" sz="2800" u="none" cap="none" strike="noStrike">
              <a:solidFill>
                <a:srgbClr val="EFEFEF"/>
              </a:solidFill>
              <a:latin typeface="Roboto Thin"/>
              <a:ea typeface="Roboto Thin"/>
              <a:cs typeface="Roboto Thin"/>
              <a:sym typeface="Roboto Thin"/>
            </a:endParaRPr>
          </a:p>
        </p:txBody>
      </p:sp>
      <p:pic>
        <p:nvPicPr>
          <p:cNvPr id="293" name="Google Shape;293;p48"/>
          <p:cNvPicPr preferRelativeResize="0"/>
          <p:nvPr/>
        </p:nvPicPr>
        <p:blipFill rotWithShape="1">
          <a:blip r:embed="rId3">
            <a:alphaModFix/>
          </a:blip>
          <a:srcRect b="0" l="0" r="0" t="0"/>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57"/>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000">
                <a:solidFill>
                  <a:srgbClr val="8BAB42"/>
                </a:solidFill>
                <a:latin typeface="Roboto"/>
                <a:ea typeface="Roboto"/>
                <a:cs typeface="Roboto"/>
                <a:sym typeface="Roboto"/>
              </a:rPr>
              <a:t>2.4 How many last touches on the purchase page is each campaign responsible for?</a:t>
            </a:r>
            <a:endParaRPr b="1" sz="2000">
              <a:solidFill>
                <a:srgbClr val="8BAB42"/>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400"/>
              <a:buFont typeface="Arial"/>
              <a:buNone/>
            </a:pPr>
            <a:r>
              <a:t/>
            </a:r>
            <a:endParaRPr b="1" sz="2000">
              <a:solidFill>
                <a:srgbClr val="EA9999"/>
              </a:solidFill>
              <a:latin typeface="Roboto"/>
              <a:ea typeface="Roboto"/>
              <a:cs typeface="Roboto"/>
              <a:sym typeface="Roboto"/>
            </a:endParaRPr>
          </a:p>
        </p:txBody>
      </p:sp>
      <p:sp>
        <p:nvSpPr>
          <p:cNvPr id="355" name="Google Shape;355;p57"/>
          <p:cNvSpPr txBox="1"/>
          <p:nvPr/>
        </p:nvSpPr>
        <p:spPr>
          <a:xfrm>
            <a:off x="5115350" y="3220075"/>
            <a:ext cx="3676200" cy="17943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200">
                <a:latin typeface="Roboto"/>
                <a:ea typeface="Roboto"/>
                <a:cs typeface="Roboto"/>
                <a:sym typeface="Roboto"/>
              </a:rPr>
              <a:t>These are the campaigns that directly contributed to the purchases made on the CoolTShirts website. The most successful campaigns that drove users to make a purchase were the weekly-newsletter via Email and the retargetting-ad via Facebook. The retargetting-campaign via Email and the paid-search via Google also made a mentionable contribution to purchases. </a:t>
            </a:r>
            <a:endParaRPr b="0" i="0" sz="1200" u="none" cap="none" strike="noStrike">
              <a:solidFill>
                <a:srgbClr val="000000"/>
              </a:solidFill>
              <a:latin typeface="Roboto"/>
              <a:ea typeface="Roboto"/>
              <a:cs typeface="Roboto"/>
              <a:sym typeface="Roboto"/>
            </a:endParaRPr>
          </a:p>
        </p:txBody>
      </p:sp>
      <p:sp>
        <p:nvSpPr>
          <p:cNvPr id="356" name="Google Shape;356;p57"/>
          <p:cNvSpPr txBox="1"/>
          <p:nvPr/>
        </p:nvSpPr>
        <p:spPr>
          <a:xfrm>
            <a:off x="5115350" y="663675"/>
            <a:ext cx="3288900" cy="24417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WITH last_touch AS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SELECT 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MAX(timestamp) as last_touch_at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FROM page_visits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WHERE page_name = ‘4 - purchase</a:t>
            </a: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GROUP BY 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SELECT lt.user_id,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lt.last_touch_at,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pv.utm_source,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pv.utm_campaign,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COUNT(utm_camapaign)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FROM last_touch lt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JOIN page_visits pv</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ON lt.user_id = pv.user_id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AND lt.last_touch_at = pv.timestamp</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GROUP BY utm_campaign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ORDER BY 5 DESC;</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sz="900">
              <a:latin typeface="Courier New"/>
              <a:ea typeface="Courier New"/>
              <a:cs typeface="Courier New"/>
              <a:sym typeface="Courier New"/>
            </a:endParaRPr>
          </a:p>
        </p:txBody>
      </p:sp>
      <p:graphicFrame>
        <p:nvGraphicFramePr>
          <p:cNvPr id="357" name="Google Shape;357;p57"/>
          <p:cNvGraphicFramePr/>
          <p:nvPr/>
        </p:nvGraphicFramePr>
        <p:xfrm>
          <a:off x="311700" y="833850"/>
          <a:ext cx="3000000" cy="3000000"/>
        </p:xfrm>
        <a:graphic>
          <a:graphicData uri="http://schemas.openxmlformats.org/drawingml/2006/table">
            <a:tbl>
              <a:tblPr>
                <a:noFill/>
                <a:tableStyleId>{0FB43D27-099A-4C47-BCEC-288E384ED5F3}</a:tableStyleId>
              </a:tblPr>
              <a:tblGrid>
                <a:gridCol w="910175"/>
                <a:gridCol w="2098975"/>
                <a:gridCol w="1246175"/>
              </a:tblGrid>
              <a:tr h="266425">
                <a:tc>
                  <a:txBody>
                    <a:bodyPr/>
                    <a:lstStyle/>
                    <a:p>
                      <a:pPr indent="0" lvl="0" marL="0" rtl="0" algn="ctr">
                        <a:spcBef>
                          <a:spcPts val="0"/>
                        </a:spcBef>
                        <a:spcAft>
                          <a:spcPts val="0"/>
                        </a:spcAft>
                        <a:buNone/>
                      </a:pPr>
                      <a:r>
                        <a:rPr b="1" lang="en" sz="1000">
                          <a:highlight>
                            <a:schemeClr val="lt1"/>
                          </a:highlight>
                        </a:rPr>
                        <a:t>utm_source</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b="1" lang="en" sz="1000">
                          <a:highlight>
                            <a:schemeClr val="lt1"/>
                          </a:highlight>
                        </a:rPr>
                        <a:t>utm_campaign</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b="1" lang="en" sz="1000">
                          <a:highlight>
                            <a:schemeClr val="lt1"/>
                          </a:highlight>
                        </a:rPr>
                        <a:t>COUNT(utm_campaign)</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75375">
                <a:tc>
                  <a:txBody>
                    <a:bodyPr/>
                    <a:lstStyle/>
                    <a:p>
                      <a:pPr indent="0" lvl="0" marL="0" rtl="0" algn="ctr">
                        <a:spcBef>
                          <a:spcPts val="0"/>
                        </a:spcBef>
                        <a:spcAft>
                          <a:spcPts val="0"/>
                        </a:spcAft>
                        <a:buNone/>
                      </a:pPr>
                      <a:r>
                        <a:rPr lang="en" sz="1000"/>
                        <a:t>email</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weekly-newsletter</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115</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34800">
                <a:tc>
                  <a:txBody>
                    <a:bodyPr/>
                    <a:lstStyle/>
                    <a:p>
                      <a:pPr indent="0" lvl="0" marL="0" rtl="0" algn="ctr">
                        <a:spcBef>
                          <a:spcPts val="0"/>
                        </a:spcBef>
                        <a:spcAft>
                          <a:spcPts val="0"/>
                        </a:spcAft>
                        <a:buNone/>
                      </a:pPr>
                      <a:r>
                        <a:rPr lang="en" sz="1000"/>
                        <a:t>facebook</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retargetting-ad</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113</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87575">
                <a:tc>
                  <a:txBody>
                    <a:bodyPr/>
                    <a:lstStyle/>
                    <a:p>
                      <a:pPr indent="0" lvl="0" marL="0" rtl="0" algn="ctr">
                        <a:spcBef>
                          <a:spcPts val="0"/>
                        </a:spcBef>
                        <a:spcAft>
                          <a:spcPts val="0"/>
                        </a:spcAft>
                        <a:buNone/>
                      </a:pPr>
                      <a:r>
                        <a:rPr lang="en" sz="1000"/>
                        <a:t>email</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retargetting-campaign</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54</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41025">
                <a:tc>
                  <a:txBody>
                    <a:bodyPr/>
                    <a:lstStyle/>
                    <a:p>
                      <a:pPr indent="0" lvl="0" marL="0" rtl="0" algn="ctr">
                        <a:spcBef>
                          <a:spcPts val="0"/>
                        </a:spcBef>
                        <a:spcAft>
                          <a:spcPts val="0"/>
                        </a:spcAft>
                        <a:buNone/>
                      </a:pPr>
                      <a:r>
                        <a:rPr lang="en" sz="1000"/>
                        <a:t>google</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paid-search</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52</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41025">
                <a:tc>
                  <a:txBody>
                    <a:bodyPr/>
                    <a:lstStyle/>
                    <a:p>
                      <a:pPr indent="0" lvl="0" marL="0" rtl="0" algn="ctr">
                        <a:spcBef>
                          <a:spcPts val="0"/>
                        </a:spcBef>
                        <a:spcAft>
                          <a:spcPts val="0"/>
                        </a:spcAft>
                        <a:buNone/>
                      </a:pPr>
                      <a:r>
                        <a:rPr lang="en" sz="1000"/>
                        <a:t>buzzfeed</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ten-crazy-cool-tshirts-facts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9</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41025">
                <a:tc>
                  <a:txBody>
                    <a:bodyPr/>
                    <a:lstStyle/>
                    <a:p>
                      <a:pPr indent="0" lvl="0" marL="0" rtl="0" algn="ctr">
                        <a:spcBef>
                          <a:spcPts val="0"/>
                        </a:spcBef>
                        <a:spcAft>
                          <a:spcPts val="0"/>
                        </a:spcAft>
                        <a:buNone/>
                      </a:pPr>
                      <a:r>
                        <a:rPr lang="en" sz="1000"/>
                        <a:t>nytimes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getting-to-know-cool-tshirts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9</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41025">
                <a:tc>
                  <a:txBody>
                    <a:bodyPr/>
                    <a:lstStyle/>
                    <a:p>
                      <a:pPr indent="0" lvl="0" marL="0" rtl="0" algn="ctr">
                        <a:spcBef>
                          <a:spcPts val="0"/>
                        </a:spcBef>
                        <a:spcAft>
                          <a:spcPts val="0"/>
                        </a:spcAft>
                        <a:buNone/>
                      </a:pPr>
                      <a:r>
                        <a:rPr lang="en" sz="1000"/>
                        <a:t>medium</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interview-with-cool-tshirts-founder</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7</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41025">
                <a:tc>
                  <a:txBody>
                    <a:bodyPr/>
                    <a:lstStyle/>
                    <a:p>
                      <a:pPr indent="0" lvl="0" marL="0" rtl="0" algn="ctr">
                        <a:spcBef>
                          <a:spcPts val="0"/>
                        </a:spcBef>
                        <a:spcAft>
                          <a:spcPts val="0"/>
                        </a:spcAft>
                        <a:buNone/>
                      </a:pPr>
                      <a:r>
                        <a:rPr lang="en" sz="1000"/>
                        <a:t>google</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cool-tshirts-search</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2</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58"/>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000">
                <a:solidFill>
                  <a:srgbClr val="8BAB42"/>
                </a:solidFill>
                <a:latin typeface="Roboto"/>
                <a:ea typeface="Roboto"/>
                <a:cs typeface="Roboto"/>
                <a:sym typeface="Roboto"/>
              </a:rPr>
              <a:t>2.5 What is the typical user journey?</a:t>
            </a:r>
            <a:r>
              <a:rPr b="1" lang="en" sz="2000">
                <a:solidFill>
                  <a:srgbClr val="8BAB42"/>
                </a:solidFill>
                <a:latin typeface="Roboto"/>
                <a:ea typeface="Roboto"/>
                <a:cs typeface="Roboto"/>
                <a:sym typeface="Roboto"/>
              </a:rPr>
              <a:t>          </a:t>
            </a:r>
            <a:endParaRPr b="1" sz="2000">
              <a:solidFill>
                <a:srgbClr val="8BAB42"/>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400"/>
              <a:buFont typeface="Arial"/>
              <a:buNone/>
            </a:pPr>
            <a:r>
              <a:t/>
            </a:r>
            <a:endParaRPr b="1" sz="2000">
              <a:solidFill>
                <a:srgbClr val="EA9999"/>
              </a:solidFill>
              <a:latin typeface="Roboto"/>
              <a:ea typeface="Roboto"/>
              <a:cs typeface="Roboto"/>
              <a:sym typeface="Roboto"/>
            </a:endParaRPr>
          </a:p>
        </p:txBody>
      </p:sp>
      <p:sp>
        <p:nvSpPr>
          <p:cNvPr id="363" name="Google Shape;363;p58"/>
          <p:cNvSpPr txBox="1"/>
          <p:nvPr/>
        </p:nvSpPr>
        <p:spPr>
          <a:xfrm>
            <a:off x="598125" y="1556500"/>
            <a:ext cx="7620000" cy="19944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200">
                <a:latin typeface="Roboto"/>
                <a:ea typeface="Roboto"/>
                <a:cs typeface="Roboto"/>
                <a:sym typeface="Roboto"/>
              </a:rPr>
              <a:t>The typical user journey at CoolTShirts seems to start with campaigns found on web sources like Medium, NYTimes, and Buzzfeed. </a:t>
            </a:r>
            <a:r>
              <a:rPr lang="en" sz="1200">
                <a:latin typeface="Roboto"/>
                <a:ea typeface="Roboto"/>
                <a:cs typeface="Roboto"/>
                <a:sym typeface="Roboto"/>
              </a:rPr>
              <a:t>These campaigns, interview-with-cool-tshirts-founder, getting-to-know-cool-tshirts, and ten-crazy-cool-tshirts-facts have contributed to over 500 first touches. The first touch reveals how users initially discovered the CoolTShirts website. </a:t>
            </a:r>
            <a:endParaRPr sz="1200">
              <a:latin typeface="Roboto"/>
              <a:ea typeface="Roboto"/>
              <a:cs typeface="Roboto"/>
              <a:sym typeface="Roboto"/>
            </a:endParaRPr>
          </a:p>
          <a:p>
            <a:pPr indent="0" lvl="0" marL="0" marR="0" rtl="0" algn="l">
              <a:lnSpc>
                <a:spcPct val="115000"/>
              </a:lnSpc>
              <a:spcBef>
                <a:spcPts val="0"/>
              </a:spcBef>
              <a:spcAft>
                <a:spcPts val="0"/>
              </a:spcAft>
              <a:buNone/>
            </a:pPr>
            <a:r>
              <a:t/>
            </a:r>
            <a:endParaRPr sz="1200">
              <a:latin typeface="Roboto"/>
              <a:ea typeface="Roboto"/>
              <a:cs typeface="Roboto"/>
              <a:sym typeface="Roboto"/>
            </a:endParaRPr>
          </a:p>
          <a:p>
            <a:pPr indent="0" lvl="0" marL="0" marR="0" rtl="0" algn="l">
              <a:lnSpc>
                <a:spcPct val="115000"/>
              </a:lnSpc>
              <a:spcBef>
                <a:spcPts val="0"/>
              </a:spcBef>
              <a:spcAft>
                <a:spcPts val="0"/>
              </a:spcAft>
              <a:buNone/>
            </a:pPr>
            <a:r>
              <a:rPr lang="en" sz="1200">
                <a:latin typeface="Roboto"/>
                <a:ea typeface="Roboto"/>
                <a:cs typeface="Roboto"/>
                <a:sym typeface="Roboto"/>
              </a:rPr>
              <a:t>However, the Email and Facebook campaigns also proved to bring customers back to the website with their campaigns contributing to over 400 last touches. The last touch reveals how users are drawn back to the website, especially for making a purchase. </a:t>
            </a:r>
            <a:endParaRPr sz="1200">
              <a:latin typeface="Roboto"/>
              <a:ea typeface="Roboto"/>
              <a:cs typeface="Roboto"/>
              <a:sym typeface="Roboto"/>
            </a:endParaRPr>
          </a:p>
          <a:p>
            <a:pPr indent="0" lvl="0" marL="0" marR="0" rtl="0" algn="l">
              <a:lnSpc>
                <a:spcPct val="115000"/>
              </a:lnSpc>
              <a:spcBef>
                <a:spcPts val="0"/>
              </a:spcBef>
              <a:spcAft>
                <a:spcPts val="0"/>
              </a:spcAft>
              <a:buNone/>
            </a:pPr>
            <a:r>
              <a:t/>
            </a:r>
            <a:endParaRPr sz="1200">
              <a:latin typeface="Roboto"/>
              <a:ea typeface="Roboto"/>
              <a:cs typeface="Roboto"/>
              <a:sym typeface="Roboto"/>
            </a:endParaRPr>
          </a:p>
          <a:p>
            <a:pPr indent="0" lvl="0" marL="0" marR="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67" name="Shape 367"/>
        <p:cNvGrpSpPr/>
        <p:nvPr/>
      </p:nvGrpSpPr>
      <p:grpSpPr>
        <a:xfrm>
          <a:off x="0" y="0"/>
          <a:ext cx="0" cy="0"/>
          <a:chOff x="0" y="0"/>
          <a:chExt cx="0" cy="0"/>
        </a:xfrm>
      </p:grpSpPr>
      <p:sp>
        <p:nvSpPr>
          <p:cNvPr id="368" name="Google Shape;368;p59"/>
          <p:cNvSpPr txBox="1"/>
          <p:nvPr/>
        </p:nvSpPr>
        <p:spPr>
          <a:xfrm>
            <a:off x="753000" y="1543050"/>
            <a:ext cx="72267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4800">
                <a:solidFill>
                  <a:schemeClr val="lt1"/>
                </a:solidFill>
                <a:latin typeface="Roboto Black"/>
                <a:ea typeface="Roboto Black"/>
                <a:cs typeface="Roboto Black"/>
                <a:sym typeface="Roboto Black"/>
              </a:rPr>
              <a:t>3. Optimizing the Campaign Budget</a:t>
            </a:r>
            <a:endParaRPr sz="4800">
              <a:solidFill>
                <a:schemeClr val="lt1"/>
              </a:solidFill>
              <a:latin typeface="Roboto Black"/>
              <a:ea typeface="Roboto Black"/>
              <a:cs typeface="Roboto Black"/>
              <a:sym typeface="Roboto Black"/>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60"/>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000">
                <a:solidFill>
                  <a:srgbClr val="EA9999"/>
                </a:solidFill>
                <a:latin typeface="Roboto"/>
                <a:ea typeface="Roboto"/>
                <a:cs typeface="Roboto"/>
                <a:sym typeface="Roboto"/>
              </a:rPr>
              <a:t>     </a:t>
            </a:r>
            <a:endParaRPr b="1" sz="2000">
              <a:solidFill>
                <a:srgbClr val="EA9999"/>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400"/>
              <a:buFont typeface="Arial"/>
              <a:buNone/>
            </a:pPr>
            <a:r>
              <a:rPr b="1" lang="en" sz="2000">
                <a:solidFill>
                  <a:srgbClr val="8BAB42"/>
                </a:solidFill>
                <a:latin typeface="Roboto"/>
                <a:ea typeface="Roboto"/>
                <a:cs typeface="Roboto"/>
                <a:sym typeface="Roboto"/>
              </a:rPr>
              <a:t>3.1 CoolTShrits can re-invest in 5 campaigns. Which should they pick and why?</a:t>
            </a:r>
            <a:endParaRPr b="1" sz="2000">
              <a:solidFill>
                <a:srgbClr val="8BAB42"/>
              </a:solidFill>
              <a:latin typeface="Roboto"/>
              <a:ea typeface="Roboto"/>
              <a:cs typeface="Roboto"/>
              <a:sym typeface="Roboto"/>
            </a:endParaRPr>
          </a:p>
        </p:txBody>
      </p:sp>
      <p:sp>
        <p:nvSpPr>
          <p:cNvPr id="374" name="Google Shape;374;p60"/>
          <p:cNvSpPr txBox="1"/>
          <p:nvPr/>
        </p:nvSpPr>
        <p:spPr>
          <a:xfrm>
            <a:off x="598125" y="1179875"/>
            <a:ext cx="7620000" cy="30807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200">
                <a:latin typeface="Roboto"/>
                <a:ea typeface="Roboto"/>
                <a:cs typeface="Roboto"/>
                <a:sym typeface="Roboto"/>
              </a:rPr>
              <a:t>Prior to re-investing in any campaign, I would suggest that further analysis be done on the </a:t>
            </a:r>
            <a:r>
              <a:rPr lang="en" sz="1200">
                <a:latin typeface="Roboto"/>
                <a:ea typeface="Roboto"/>
                <a:cs typeface="Roboto"/>
                <a:sym typeface="Roboto"/>
              </a:rPr>
              <a:t>discrepancies</a:t>
            </a:r>
            <a:r>
              <a:rPr lang="en" sz="1200">
                <a:latin typeface="Roboto"/>
                <a:ea typeface="Roboto"/>
                <a:cs typeface="Roboto"/>
                <a:sym typeface="Roboto"/>
              </a:rPr>
              <a:t> found in user retention from the checkout page to the purchase stage. These discrepancies could be potentially be affecting the efficiency of all the CoolTShirt campaigns. </a:t>
            </a:r>
            <a:endParaRPr sz="1200">
              <a:latin typeface="Roboto"/>
              <a:ea typeface="Roboto"/>
              <a:cs typeface="Roboto"/>
              <a:sym typeface="Roboto"/>
            </a:endParaRPr>
          </a:p>
          <a:p>
            <a:pPr indent="0" lvl="0" marL="0" marR="0" rtl="0" algn="l">
              <a:lnSpc>
                <a:spcPct val="115000"/>
              </a:lnSpc>
              <a:spcBef>
                <a:spcPts val="0"/>
              </a:spcBef>
              <a:spcAft>
                <a:spcPts val="0"/>
              </a:spcAft>
              <a:buNone/>
            </a:pPr>
            <a:r>
              <a:t/>
            </a:r>
            <a:endParaRPr sz="1200">
              <a:latin typeface="Roboto"/>
              <a:ea typeface="Roboto"/>
              <a:cs typeface="Roboto"/>
              <a:sym typeface="Roboto"/>
            </a:endParaRPr>
          </a:p>
          <a:p>
            <a:pPr indent="0" lvl="0" marL="0" marR="0" rtl="0" algn="l">
              <a:lnSpc>
                <a:spcPct val="115000"/>
              </a:lnSpc>
              <a:spcBef>
                <a:spcPts val="0"/>
              </a:spcBef>
              <a:spcAft>
                <a:spcPts val="0"/>
              </a:spcAft>
              <a:buNone/>
            </a:pPr>
            <a:r>
              <a:rPr lang="en" sz="1200">
                <a:latin typeface="Roboto"/>
                <a:ea typeface="Roboto"/>
                <a:cs typeface="Roboto"/>
                <a:sym typeface="Roboto"/>
              </a:rPr>
              <a:t>Keeping my prior suggestion in consideration, I would recommend re-investing in interview-with-cool-tshirts-founder and getting-to-know-cool-tshirts due to their significant contribution in first touches, reaching over 500 first touches per campaign. I would also like to note that getting-to-know-cool-tshirts faired moderately well in terms of users making a purchase, which is also why I would suggest to re-invest in that campaign. After sorting out the discrepancies between the </a:t>
            </a:r>
            <a:r>
              <a:rPr lang="en" sz="1200">
                <a:latin typeface="Roboto"/>
                <a:ea typeface="Roboto"/>
                <a:cs typeface="Roboto"/>
                <a:sym typeface="Roboto"/>
              </a:rPr>
              <a:t>checkout</a:t>
            </a:r>
            <a:r>
              <a:rPr lang="en" sz="1200">
                <a:latin typeface="Roboto"/>
                <a:ea typeface="Roboto"/>
                <a:cs typeface="Roboto"/>
                <a:sym typeface="Roboto"/>
              </a:rPr>
              <a:t> stage to purchase stage, I would advise re-investing in weekly-newsletter, retargetting-ad, and retargetting-campaign. All three of these campaigns made a </a:t>
            </a:r>
            <a:r>
              <a:rPr lang="en" sz="1200">
                <a:latin typeface="Roboto"/>
                <a:ea typeface="Roboto"/>
                <a:cs typeface="Roboto"/>
                <a:sym typeface="Roboto"/>
              </a:rPr>
              <a:t>significant</a:t>
            </a:r>
            <a:r>
              <a:rPr lang="en" sz="1200">
                <a:latin typeface="Roboto"/>
                <a:ea typeface="Roboto"/>
                <a:cs typeface="Roboto"/>
                <a:sym typeface="Roboto"/>
              </a:rPr>
              <a:t> contribution in last touches and actual purchases made on the CoolTShirts website. </a:t>
            </a:r>
            <a:endParaRPr sz="1200">
              <a:latin typeface="Roboto"/>
              <a:ea typeface="Roboto"/>
              <a:cs typeface="Roboto"/>
              <a:sym typeface="Roboto"/>
            </a:endParaRPr>
          </a:p>
          <a:p>
            <a:pPr indent="0" lvl="0" marL="0" marR="0" rtl="0" algn="l">
              <a:lnSpc>
                <a:spcPct val="115000"/>
              </a:lnSpc>
              <a:spcBef>
                <a:spcPts val="0"/>
              </a:spcBef>
              <a:spcAft>
                <a:spcPts val="0"/>
              </a:spcAft>
              <a:buNone/>
            </a:pPr>
            <a:r>
              <a:t/>
            </a:r>
            <a:endParaRPr sz="1200">
              <a:latin typeface="Roboto"/>
              <a:ea typeface="Roboto"/>
              <a:cs typeface="Roboto"/>
              <a:sym typeface="Roboto"/>
            </a:endParaRPr>
          </a:p>
          <a:p>
            <a:pPr indent="0" lvl="0" marL="0" marR="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9"/>
          <p:cNvSpPr txBox="1"/>
          <p:nvPr>
            <p:ph type="title"/>
          </p:nvPr>
        </p:nvSpPr>
        <p:spPr>
          <a:xfrm>
            <a:off x="311700" y="1402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
                <a:solidFill>
                  <a:srgbClr val="8BAB42"/>
                </a:solidFill>
              </a:rPr>
              <a:t>Table of Contents</a:t>
            </a:r>
            <a:endParaRPr b="1">
              <a:solidFill>
                <a:srgbClr val="8BAB42"/>
              </a:solidFill>
              <a:latin typeface="Roboto"/>
              <a:ea typeface="Roboto"/>
              <a:cs typeface="Roboto"/>
              <a:sym typeface="Roboto"/>
            </a:endParaRPr>
          </a:p>
        </p:txBody>
      </p:sp>
      <p:sp>
        <p:nvSpPr>
          <p:cNvPr id="299" name="Google Shape;299;p49"/>
          <p:cNvSpPr txBox="1"/>
          <p:nvPr/>
        </p:nvSpPr>
        <p:spPr>
          <a:xfrm>
            <a:off x="311700" y="1051275"/>
            <a:ext cx="8061300" cy="3470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1200">
                <a:solidFill>
                  <a:srgbClr val="222222"/>
                </a:solidFill>
                <a:highlight>
                  <a:srgbClr val="FFFFFF"/>
                </a:highlight>
                <a:latin typeface="Roboto"/>
                <a:ea typeface="Roboto"/>
                <a:cs typeface="Roboto"/>
                <a:sym typeface="Roboto"/>
              </a:rPr>
              <a:t> </a:t>
            </a:r>
            <a:r>
              <a:rPr b="1" lang="en" sz="1200">
                <a:solidFill>
                  <a:srgbClr val="222222"/>
                </a:solidFill>
                <a:highlight>
                  <a:srgbClr val="FFFFFF"/>
                </a:highlight>
                <a:latin typeface="Roboto"/>
                <a:ea typeface="Roboto"/>
                <a:cs typeface="Roboto"/>
                <a:sym typeface="Roboto"/>
              </a:rPr>
              <a:t>1. Get familiar with the company.</a:t>
            </a:r>
            <a:endParaRPr b="1" sz="1200">
              <a:solidFill>
                <a:srgbClr val="222222"/>
              </a:solidFill>
              <a:highlight>
                <a:srgbClr val="FFFFFF"/>
              </a:highlight>
              <a:latin typeface="Roboto"/>
              <a:ea typeface="Roboto"/>
              <a:cs typeface="Roboto"/>
              <a:sym typeface="Roboto"/>
            </a:endParaRPr>
          </a:p>
          <a:p>
            <a:pPr indent="-304800" lvl="0" marL="457200" marR="0" rtl="0" algn="l">
              <a:lnSpc>
                <a:spcPct val="115000"/>
              </a:lnSpc>
              <a:spcBef>
                <a:spcPts val="0"/>
              </a:spcBef>
              <a:spcAft>
                <a:spcPts val="0"/>
              </a:spcAft>
              <a:buClr>
                <a:srgbClr val="222222"/>
              </a:buClr>
              <a:buSzPts val="1200"/>
              <a:buFont typeface="Roboto"/>
              <a:buChar char="●"/>
            </a:pPr>
            <a:r>
              <a:rPr lang="en" sz="1200">
                <a:solidFill>
                  <a:srgbClr val="222222"/>
                </a:solidFill>
                <a:highlight>
                  <a:srgbClr val="FFFFFF"/>
                </a:highlight>
                <a:latin typeface="Roboto"/>
                <a:ea typeface="Roboto"/>
                <a:cs typeface="Roboto"/>
                <a:sym typeface="Roboto"/>
              </a:rPr>
              <a:t>How many campaigns and sources does CoolTShirts use and how are they related?</a:t>
            </a:r>
            <a:endParaRPr sz="1200">
              <a:solidFill>
                <a:srgbClr val="222222"/>
              </a:solidFill>
              <a:highlight>
                <a:srgbClr val="FFFFFF"/>
              </a:highlight>
              <a:latin typeface="Roboto"/>
              <a:ea typeface="Roboto"/>
              <a:cs typeface="Roboto"/>
              <a:sym typeface="Roboto"/>
            </a:endParaRPr>
          </a:p>
          <a:p>
            <a:pPr indent="-304800" lvl="0" marL="457200" marR="0" rtl="0" algn="l">
              <a:lnSpc>
                <a:spcPct val="115000"/>
              </a:lnSpc>
              <a:spcBef>
                <a:spcPts val="0"/>
              </a:spcBef>
              <a:spcAft>
                <a:spcPts val="0"/>
              </a:spcAft>
              <a:buClr>
                <a:srgbClr val="222222"/>
              </a:buClr>
              <a:buSzPts val="1200"/>
              <a:buFont typeface="Roboto"/>
              <a:buChar char="●"/>
            </a:pPr>
            <a:r>
              <a:rPr lang="en" sz="1200">
                <a:solidFill>
                  <a:srgbClr val="222222"/>
                </a:solidFill>
                <a:highlight>
                  <a:srgbClr val="FFFFFF"/>
                </a:highlight>
                <a:latin typeface="Roboto"/>
                <a:ea typeface="Roboto"/>
                <a:cs typeface="Roboto"/>
                <a:sym typeface="Roboto"/>
              </a:rPr>
              <a:t>What pages are on their website?</a:t>
            </a:r>
            <a:endParaRPr sz="1200">
              <a:solidFill>
                <a:srgbClr val="222222"/>
              </a:solidFill>
              <a:highlight>
                <a:srgbClr val="FFFFFF"/>
              </a:highlight>
              <a:latin typeface="Roboto"/>
              <a:ea typeface="Roboto"/>
              <a:cs typeface="Roboto"/>
              <a:sym typeface="Roboto"/>
            </a:endParaRPr>
          </a:p>
          <a:p>
            <a:pPr indent="0" lvl="0" marL="0" marR="0" rtl="0" algn="l">
              <a:lnSpc>
                <a:spcPct val="115000"/>
              </a:lnSpc>
              <a:spcBef>
                <a:spcPts val="0"/>
              </a:spcBef>
              <a:spcAft>
                <a:spcPts val="0"/>
              </a:spcAft>
              <a:buNone/>
            </a:pPr>
            <a:r>
              <a:t/>
            </a:r>
            <a:endParaRPr sz="1200">
              <a:solidFill>
                <a:srgbClr val="222222"/>
              </a:solidFill>
              <a:highlight>
                <a:srgbClr val="FFFFFF"/>
              </a:highlight>
              <a:latin typeface="Roboto"/>
              <a:ea typeface="Roboto"/>
              <a:cs typeface="Roboto"/>
              <a:sym typeface="Roboto"/>
            </a:endParaRPr>
          </a:p>
          <a:p>
            <a:pPr indent="0" lvl="0" marL="0" marR="0" rtl="0" algn="l">
              <a:lnSpc>
                <a:spcPct val="115000"/>
              </a:lnSpc>
              <a:spcBef>
                <a:spcPts val="0"/>
              </a:spcBef>
              <a:spcAft>
                <a:spcPts val="0"/>
              </a:spcAft>
              <a:buNone/>
            </a:pPr>
            <a:r>
              <a:rPr b="1" lang="en" sz="1200">
                <a:solidFill>
                  <a:srgbClr val="222222"/>
                </a:solidFill>
                <a:highlight>
                  <a:srgbClr val="FFFFFF"/>
                </a:highlight>
                <a:latin typeface="Roboto"/>
                <a:ea typeface="Roboto"/>
                <a:cs typeface="Roboto"/>
                <a:sym typeface="Roboto"/>
              </a:rPr>
              <a:t>2. What is the user journey?</a:t>
            </a:r>
            <a:endParaRPr b="1" sz="1200">
              <a:solidFill>
                <a:srgbClr val="222222"/>
              </a:solidFill>
              <a:highlight>
                <a:srgbClr val="FFFFFF"/>
              </a:highlight>
              <a:latin typeface="Roboto"/>
              <a:ea typeface="Roboto"/>
              <a:cs typeface="Roboto"/>
              <a:sym typeface="Roboto"/>
            </a:endParaRPr>
          </a:p>
          <a:p>
            <a:pPr indent="-304800" lvl="0" marL="457200" marR="0" rtl="0" algn="l">
              <a:lnSpc>
                <a:spcPct val="115000"/>
              </a:lnSpc>
              <a:spcBef>
                <a:spcPts val="0"/>
              </a:spcBef>
              <a:spcAft>
                <a:spcPts val="0"/>
              </a:spcAft>
              <a:buClr>
                <a:srgbClr val="222222"/>
              </a:buClr>
              <a:buSzPts val="1200"/>
              <a:buFont typeface="Roboto"/>
              <a:buChar char="●"/>
            </a:pPr>
            <a:r>
              <a:rPr lang="en" sz="1200">
                <a:solidFill>
                  <a:srgbClr val="222222"/>
                </a:solidFill>
                <a:highlight>
                  <a:srgbClr val="FFFFFF"/>
                </a:highlight>
                <a:latin typeface="Roboto"/>
                <a:ea typeface="Roboto"/>
                <a:cs typeface="Roboto"/>
                <a:sym typeface="Roboto"/>
              </a:rPr>
              <a:t>How many first touches is each campaign responsible for?</a:t>
            </a:r>
            <a:endParaRPr sz="1200">
              <a:solidFill>
                <a:srgbClr val="222222"/>
              </a:solidFill>
              <a:highlight>
                <a:srgbClr val="FFFFFF"/>
              </a:highlight>
              <a:latin typeface="Roboto"/>
              <a:ea typeface="Roboto"/>
              <a:cs typeface="Roboto"/>
              <a:sym typeface="Roboto"/>
            </a:endParaRPr>
          </a:p>
          <a:p>
            <a:pPr indent="-304800" lvl="0" marL="457200" marR="0" rtl="0" algn="l">
              <a:lnSpc>
                <a:spcPct val="115000"/>
              </a:lnSpc>
              <a:spcBef>
                <a:spcPts val="0"/>
              </a:spcBef>
              <a:spcAft>
                <a:spcPts val="0"/>
              </a:spcAft>
              <a:buClr>
                <a:srgbClr val="222222"/>
              </a:buClr>
              <a:buSzPts val="1200"/>
              <a:buFont typeface="Roboto"/>
              <a:buChar char="●"/>
            </a:pPr>
            <a:r>
              <a:rPr lang="en" sz="1200">
                <a:solidFill>
                  <a:srgbClr val="222222"/>
                </a:solidFill>
                <a:highlight>
                  <a:srgbClr val="FFFFFF"/>
                </a:highlight>
                <a:latin typeface="Roboto"/>
                <a:ea typeface="Roboto"/>
                <a:cs typeface="Roboto"/>
                <a:sym typeface="Roboto"/>
              </a:rPr>
              <a:t>How many last touches is each campaign responsible for?</a:t>
            </a:r>
            <a:endParaRPr sz="1200">
              <a:solidFill>
                <a:srgbClr val="222222"/>
              </a:solidFill>
              <a:highlight>
                <a:srgbClr val="FFFFFF"/>
              </a:highlight>
              <a:latin typeface="Roboto"/>
              <a:ea typeface="Roboto"/>
              <a:cs typeface="Roboto"/>
              <a:sym typeface="Roboto"/>
            </a:endParaRPr>
          </a:p>
          <a:p>
            <a:pPr indent="-304800" lvl="0" marL="457200" marR="0" rtl="0" algn="l">
              <a:lnSpc>
                <a:spcPct val="115000"/>
              </a:lnSpc>
              <a:spcBef>
                <a:spcPts val="0"/>
              </a:spcBef>
              <a:spcAft>
                <a:spcPts val="0"/>
              </a:spcAft>
              <a:buClr>
                <a:srgbClr val="222222"/>
              </a:buClr>
              <a:buSzPts val="1200"/>
              <a:buFont typeface="Roboto"/>
              <a:buChar char="●"/>
            </a:pPr>
            <a:r>
              <a:rPr lang="en" sz="1200">
                <a:solidFill>
                  <a:srgbClr val="222222"/>
                </a:solidFill>
                <a:highlight>
                  <a:srgbClr val="FFFFFF"/>
                </a:highlight>
                <a:latin typeface="Roboto"/>
                <a:ea typeface="Roboto"/>
                <a:cs typeface="Roboto"/>
                <a:sym typeface="Roboto"/>
              </a:rPr>
              <a:t>How many visitors made a purchase?</a:t>
            </a:r>
            <a:endParaRPr sz="1200">
              <a:solidFill>
                <a:srgbClr val="222222"/>
              </a:solidFill>
              <a:highlight>
                <a:srgbClr val="FFFFFF"/>
              </a:highlight>
              <a:latin typeface="Roboto"/>
              <a:ea typeface="Roboto"/>
              <a:cs typeface="Roboto"/>
              <a:sym typeface="Roboto"/>
            </a:endParaRPr>
          </a:p>
          <a:p>
            <a:pPr indent="-304800" lvl="0" marL="457200" marR="0" rtl="0" algn="l">
              <a:lnSpc>
                <a:spcPct val="115000"/>
              </a:lnSpc>
              <a:spcBef>
                <a:spcPts val="0"/>
              </a:spcBef>
              <a:spcAft>
                <a:spcPts val="0"/>
              </a:spcAft>
              <a:buClr>
                <a:srgbClr val="222222"/>
              </a:buClr>
              <a:buSzPts val="1200"/>
              <a:buFont typeface="Roboto"/>
              <a:buChar char="●"/>
            </a:pPr>
            <a:r>
              <a:rPr lang="en" sz="1200">
                <a:solidFill>
                  <a:srgbClr val="222222"/>
                </a:solidFill>
                <a:highlight>
                  <a:srgbClr val="FFFFFF"/>
                </a:highlight>
                <a:latin typeface="Roboto"/>
                <a:ea typeface="Roboto"/>
                <a:cs typeface="Roboto"/>
                <a:sym typeface="Roboto"/>
              </a:rPr>
              <a:t>How many last touches on the purchase page is each campaign responsible for?</a:t>
            </a:r>
            <a:endParaRPr sz="1200">
              <a:solidFill>
                <a:srgbClr val="222222"/>
              </a:solidFill>
              <a:highlight>
                <a:srgbClr val="FFFFFF"/>
              </a:highlight>
              <a:latin typeface="Roboto"/>
              <a:ea typeface="Roboto"/>
              <a:cs typeface="Roboto"/>
              <a:sym typeface="Roboto"/>
            </a:endParaRPr>
          </a:p>
          <a:p>
            <a:pPr indent="-304800" lvl="0" marL="457200" marR="0" rtl="0" algn="l">
              <a:lnSpc>
                <a:spcPct val="115000"/>
              </a:lnSpc>
              <a:spcBef>
                <a:spcPts val="0"/>
              </a:spcBef>
              <a:spcAft>
                <a:spcPts val="0"/>
              </a:spcAft>
              <a:buClr>
                <a:srgbClr val="222222"/>
              </a:buClr>
              <a:buSzPts val="1200"/>
              <a:buFont typeface="Roboto"/>
              <a:buChar char="●"/>
            </a:pPr>
            <a:r>
              <a:rPr lang="en" sz="1200">
                <a:solidFill>
                  <a:srgbClr val="222222"/>
                </a:solidFill>
                <a:highlight>
                  <a:srgbClr val="FFFFFF"/>
                </a:highlight>
                <a:latin typeface="Roboto"/>
                <a:ea typeface="Roboto"/>
                <a:cs typeface="Roboto"/>
                <a:sym typeface="Roboto"/>
              </a:rPr>
              <a:t>What is the typical user journey?</a:t>
            </a:r>
            <a:endParaRPr sz="1200">
              <a:solidFill>
                <a:srgbClr val="222222"/>
              </a:solidFill>
              <a:highlight>
                <a:srgbClr val="FFFFFF"/>
              </a:highlight>
              <a:latin typeface="Roboto"/>
              <a:ea typeface="Roboto"/>
              <a:cs typeface="Roboto"/>
              <a:sym typeface="Roboto"/>
            </a:endParaRPr>
          </a:p>
          <a:p>
            <a:pPr indent="0" lvl="0" marL="0" marR="0" rtl="0" algn="l">
              <a:lnSpc>
                <a:spcPct val="115000"/>
              </a:lnSpc>
              <a:spcBef>
                <a:spcPts val="0"/>
              </a:spcBef>
              <a:spcAft>
                <a:spcPts val="0"/>
              </a:spcAft>
              <a:buNone/>
            </a:pPr>
            <a:r>
              <a:t/>
            </a:r>
            <a:endParaRPr sz="1200">
              <a:solidFill>
                <a:srgbClr val="222222"/>
              </a:solidFill>
              <a:highlight>
                <a:srgbClr val="FFFFFF"/>
              </a:highlight>
              <a:latin typeface="Roboto"/>
              <a:ea typeface="Roboto"/>
              <a:cs typeface="Roboto"/>
              <a:sym typeface="Roboto"/>
            </a:endParaRPr>
          </a:p>
          <a:p>
            <a:pPr indent="0" lvl="0" marL="0" marR="0" rtl="0" algn="l">
              <a:lnSpc>
                <a:spcPct val="115000"/>
              </a:lnSpc>
              <a:spcBef>
                <a:spcPts val="0"/>
              </a:spcBef>
              <a:spcAft>
                <a:spcPts val="0"/>
              </a:spcAft>
              <a:buNone/>
            </a:pPr>
            <a:r>
              <a:rPr b="1" lang="en" sz="1200">
                <a:solidFill>
                  <a:srgbClr val="222222"/>
                </a:solidFill>
                <a:highlight>
                  <a:srgbClr val="FFFFFF"/>
                </a:highlight>
                <a:latin typeface="Roboto"/>
                <a:ea typeface="Roboto"/>
                <a:cs typeface="Roboto"/>
                <a:sym typeface="Roboto"/>
              </a:rPr>
              <a:t>3. Optimize the campaign budget.</a:t>
            </a:r>
            <a:endParaRPr b="1" sz="1200">
              <a:solidFill>
                <a:srgbClr val="222222"/>
              </a:solidFill>
              <a:highlight>
                <a:srgbClr val="FFFFFF"/>
              </a:highlight>
              <a:latin typeface="Roboto"/>
              <a:ea typeface="Roboto"/>
              <a:cs typeface="Roboto"/>
              <a:sym typeface="Roboto"/>
            </a:endParaRPr>
          </a:p>
          <a:p>
            <a:pPr indent="-304800" lvl="0" marL="457200" marR="0" rtl="0" algn="l">
              <a:lnSpc>
                <a:spcPct val="115000"/>
              </a:lnSpc>
              <a:spcBef>
                <a:spcPts val="0"/>
              </a:spcBef>
              <a:spcAft>
                <a:spcPts val="0"/>
              </a:spcAft>
              <a:buClr>
                <a:srgbClr val="222222"/>
              </a:buClr>
              <a:buSzPts val="1200"/>
              <a:buFont typeface="Roboto"/>
              <a:buChar char="●"/>
            </a:pPr>
            <a:r>
              <a:rPr lang="en" sz="1200">
                <a:solidFill>
                  <a:srgbClr val="222222"/>
                </a:solidFill>
                <a:highlight>
                  <a:srgbClr val="FFFFFF"/>
                </a:highlight>
                <a:latin typeface="Roboto"/>
                <a:ea typeface="Roboto"/>
                <a:cs typeface="Roboto"/>
                <a:sym typeface="Roboto"/>
              </a:rPr>
              <a:t>CoolTShirts can re-invest in 5 campaigns. Which should they pick and why?</a:t>
            </a:r>
            <a:endParaRPr sz="1200">
              <a:solidFill>
                <a:srgbClr val="222222"/>
              </a:solidFill>
              <a:highlight>
                <a:srgbClr val="FFFFFF"/>
              </a:highlight>
              <a:latin typeface="Roboto"/>
              <a:ea typeface="Roboto"/>
              <a:cs typeface="Roboto"/>
              <a:sym typeface="Roboto"/>
            </a:endParaRPr>
          </a:p>
          <a:p>
            <a:pPr indent="0" lvl="0" marL="0" marR="0" rtl="0" algn="l">
              <a:lnSpc>
                <a:spcPct val="115000"/>
              </a:lnSpc>
              <a:spcBef>
                <a:spcPts val="0"/>
              </a:spcBef>
              <a:spcAft>
                <a:spcPts val="0"/>
              </a:spcAft>
              <a:buNone/>
            </a:pPr>
            <a:r>
              <a:t/>
            </a:r>
            <a:endParaRPr sz="120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03" name="Shape 303"/>
        <p:cNvGrpSpPr/>
        <p:nvPr/>
      </p:nvGrpSpPr>
      <p:grpSpPr>
        <a:xfrm>
          <a:off x="0" y="0"/>
          <a:ext cx="0" cy="0"/>
          <a:chOff x="0" y="0"/>
          <a:chExt cx="0" cy="0"/>
        </a:xfrm>
      </p:grpSpPr>
      <p:sp>
        <p:nvSpPr>
          <p:cNvPr id="304" name="Google Shape;304;p50"/>
          <p:cNvSpPr txBox="1"/>
          <p:nvPr/>
        </p:nvSpPr>
        <p:spPr>
          <a:xfrm>
            <a:off x="753000" y="1543050"/>
            <a:ext cx="72267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4800">
                <a:solidFill>
                  <a:schemeClr val="lt1"/>
                </a:solidFill>
                <a:latin typeface="Roboto Black"/>
                <a:ea typeface="Roboto Black"/>
                <a:cs typeface="Roboto Black"/>
                <a:sym typeface="Roboto Black"/>
              </a:rPr>
              <a:t>1. Getting Familiar with </a:t>
            </a:r>
            <a:endParaRPr sz="4800">
              <a:solidFill>
                <a:schemeClr val="lt1"/>
              </a:solidFill>
              <a:latin typeface="Roboto Black"/>
              <a:ea typeface="Roboto Black"/>
              <a:cs typeface="Roboto Black"/>
              <a:sym typeface="Roboto Black"/>
            </a:endParaRPr>
          </a:p>
          <a:p>
            <a:pPr indent="0" lvl="0" marL="0" marR="0" rtl="0" algn="ctr">
              <a:lnSpc>
                <a:spcPct val="100000"/>
              </a:lnSpc>
              <a:spcBef>
                <a:spcPts val="0"/>
              </a:spcBef>
              <a:spcAft>
                <a:spcPts val="0"/>
              </a:spcAft>
              <a:buNone/>
            </a:pPr>
            <a:r>
              <a:rPr lang="en" sz="4800">
                <a:solidFill>
                  <a:schemeClr val="lt1"/>
                </a:solidFill>
                <a:latin typeface="Roboto Black"/>
                <a:ea typeface="Roboto Black"/>
                <a:cs typeface="Roboto Black"/>
                <a:sym typeface="Roboto Black"/>
              </a:rPr>
              <a:t>	 the Company</a:t>
            </a:r>
            <a:endParaRPr sz="4800">
              <a:solidFill>
                <a:schemeClr val="lt1"/>
              </a:solidFill>
              <a:latin typeface="Roboto Black"/>
              <a:ea typeface="Roboto Black"/>
              <a:cs typeface="Roboto Black"/>
              <a:sym typeface="Roboto Black"/>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51"/>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 sz="2000" u="none" cap="none" strike="noStrike">
                <a:solidFill>
                  <a:srgbClr val="8BAB42"/>
                </a:solidFill>
                <a:latin typeface="Roboto"/>
                <a:ea typeface="Roboto"/>
                <a:cs typeface="Roboto"/>
                <a:sym typeface="Roboto"/>
              </a:rPr>
              <a:t>1.1 </a:t>
            </a:r>
            <a:r>
              <a:rPr b="1" lang="en" sz="2000">
                <a:solidFill>
                  <a:srgbClr val="8BAB42"/>
                </a:solidFill>
                <a:latin typeface="Roboto"/>
                <a:ea typeface="Roboto"/>
                <a:cs typeface="Roboto"/>
                <a:sym typeface="Roboto"/>
              </a:rPr>
              <a:t>How many campaigns and sources does CoolTShirts use and how are they related?</a:t>
            </a:r>
            <a:endParaRPr b="1" i="0" sz="2000" u="none" cap="none" strike="noStrike">
              <a:solidFill>
                <a:srgbClr val="8BAB42"/>
              </a:solidFill>
              <a:latin typeface="Roboto"/>
              <a:ea typeface="Roboto"/>
              <a:cs typeface="Roboto"/>
              <a:sym typeface="Roboto"/>
            </a:endParaRPr>
          </a:p>
        </p:txBody>
      </p:sp>
      <p:sp>
        <p:nvSpPr>
          <p:cNvPr id="310" name="Google Shape;310;p51"/>
          <p:cNvSpPr txBox="1"/>
          <p:nvPr/>
        </p:nvSpPr>
        <p:spPr>
          <a:xfrm>
            <a:off x="4572000" y="3241500"/>
            <a:ext cx="4271700" cy="11421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200">
                <a:latin typeface="Roboto"/>
                <a:ea typeface="Roboto"/>
                <a:cs typeface="Roboto"/>
                <a:sym typeface="Roboto"/>
              </a:rPr>
              <a:t>CoolTShirts (CTS) is using eight (8) different campaigns and six (6) sources. Please note that the utm_campaigns are specific marketing campaigns that CTS is using to </a:t>
            </a:r>
            <a:r>
              <a:rPr lang="en" sz="1200">
                <a:latin typeface="Roboto"/>
                <a:ea typeface="Roboto"/>
                <a:cs typeface="Roboto"/>
                <a:sym typeface="Roboto"/>
              </a:rPr>
              <a:t>attract</a:t>
            </a:r>
            <a:r>
              <a:rPr lang="en" sz="1200">
                <a:latin typeface="Roboto"/>
                <a:ea typeface="Roboto"/>
                <a:cs typeface="Roboto"/>
                <a:sym typeface="Roboto"/>
              </a:rPr>
              <a:t> users to our website, while the utm_source is the source that brought a specific user to one of our campaigns. </a:t>
            </a:r>
            <a:endParaRPr b="0" i="0" sz="1200" u="none" cap="none" strike="noStrike">
              <a:solidFill>
                <a:srgbClr val="000000"/>
              </a:solidFill>
              <a:latin typeface="Roboto"/>
              <a:ea typeface="Roboto"/>
              <a:cs typeface="Roboto"/>
              <a:sym typeface="Roboto"/>
            </a:endParaRPr>
          </a:p>
        </p:txBody>
      </p:sp>
      <p:sp>
        <p:nvSpPr>
          <p:cNvPr id="311" name="Google Shape;311;p51"/>
          <p:cNvSpPr txBox="1"/>
          <p:nvPr/>
        </p:nvSpPr>
        <p:spPr>
          <a:xfrm>
            <a:off x="4572000" y="1237163"/>
            <a:ext cx="4271700" cy="15615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COUNT(DISTINCT utm_campaign) AS ‘distinct_campaigns’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page_visits;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COUNT(DISTINCT utm_source) AS ‘distinct_sources’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page_visits;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DISTINCT utm_campaign, utm_source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page_visits;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graphicFrame>
        <p:nvGraphicFramePr>
          <p:cNvPr id="312" name="Google Shape;312;p51"/>
          <p:cNvGraphicFramePr/>
          <p:nvPr/>
        </p:nvGraphicFramePr>
        <p:xfrm>
          <a:off x="311700" y="1201300"/>
          <a:ext cx="3000000" cy="3000000"/>
        </p:xfrm>
        <a:graphic>
          <a:graphicData uri="http://schemas.openxmlformats.org/drawingml/2006/table">
            <a:tbl>
              <a:tblPr>
                <a:noFill/>
                <a:tableStyleId>{0FB43D27-099A-4C47-BCEC-288E384ED5F3}</a:tableStyleId>
              </a:tblPr>
              <a:tblGrid>
                <a:gridCol w="2637325"/>
                <a:gridCol w="960550"/>
              </a:tblGrid>
              <a:tr h="389100">
                <a:tc>
                  <a:txBody>
                    <a:bodyPr/>
                    <a:lstStyle/>
                    <a:p>
                      <a:pPr indent="0" lvl="0" marL="0" rtl="0" algn="ctr">
                        <a:spcBef>
                          <a:spcPts val="0"/>
                        </a:spcBef>
                        <a:spcAft>
                          <a:spcPts val="0"/>
                        </a:spcAft>
                        <a:buNone/>
                      </a:pPr>
                      <a:r>
                        <a:rPr b="1" lang="en" sz="1000">
                          <a:highlight>
                            <a:schemeClr val="lt1"/>
                          </a:highlight>
                        </a:rPr>
                        <a:t>utm_campaign</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b="1" lang="en" sz="1000">
                          <a:highlight>
                            <a:schemeClr val="lt1"/>
                          </a:highlight>
                        </a:rPr>
                        <a:t>utm_source</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389100">
                <a:tc>
                  <a:txBody>
                    <a:bodyPr/>
                    <a:lstStyle/>
                    <a:p>
                      <a:pPr indent="0" lvl="0" marL="0" rtl="0" algn="ctr">
                        <a:spcBef>
                          <a:spcPts val="0"/>
                        </a:spcBef>
                        <a:spcAft>
                          <a:spcPts val="0"/>
                        </a:spcAft>
                        <a:buNone/>
                      </a:pPr>
                      <a:r>
                        <a:rPr lang="en" sz="1000"/>
                        <a:t>g</a:t>
                      </a:r>
                      <a:r>
                        <a:rPr lang="en" sz="1000"/>
                        <a:t>etting-to-know-cool-tshirts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nytimes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389100">
                <a:tc>
                  <a:txBody>
                    <a:bodyPr/>
                    <a:lstStyle/>
                    <a:p>
                      <a:pPr indent="0" lvl="0" marL="0" rtl="0" algn="ctr">
                        <a:spcBef>
                          <a:spcPts val="0"/>
                        </a:spcBef>
                        <a:spcAft>
                          <a:spcPts val="0"/>
                        </a:spcAft>
                        <a:buNone/>
                      </a:pPr>
                      <a:r>
                        <a:rPr lang="en" sz="1000"/>
                        <a:t>weekly-newsletter</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email</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389100">
                <a:tc>
                  <a:txBody>
                    <a:bodyPr/>
                    <a:lstStyle/>
                    <a:p>
                      <a:pPr indent="0" lvl="0" marL="0" rtl="0" algn="ctr">
                        <a:spcBef>
                          <a:spcPts val="0"/>
                        </a:spcBef>
                        <a:spcAft>
                          <a:spcPts val="0"/>
                        </a:spcAft>
                        <a:buNone/>
                      </a:pPr>
                      <a:r>
                        <a:rPr lang="en" sz="1000"/>
                        <a:t>ten-crazy-cool-tshirts-facts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buzzfeed</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389100">
                <a:tc>
                  <a:txBody>
                    <a:bodyPr/>
                    <a:lstStyle/>
                    <a:p>
                      <a:pPr indent="0" lvl="0" marL="0" rtl="0" algn="ctr">
                        <a:spcBef>
                          <a:spcPts val="0"/>
                        </a:spcBef>
                        <a:spcAft>
                          <a:spcPts val="0"/>
                        </a:spcAft>
                        <a:buNone/>
                      </a:pPr>
                      <a:r>
                        <a:rPr lang="en" sz="1000"/>
                        <a:t>retargetting-campaign</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email</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389100">
                <a:tc>
                  <a:txBody>
                    <a:bodyPr/>
                    <a:lstStyle/>
                    <a:p>
                      <a:pPr indent="0" lvl="0" marL="0" rtl="0" algn="ctr">
                        <a:spcBef>
                          <a:spcPts val="0"/>
                        </a:spcBef>
                        <a:spcAft>
                          <a:spcPts val="0"/>
                        </a:spcAft>
                        <a:buNone/>
                      </a:pPr>
                      <a:r>
                        <a:rPr lang="en" sz="1000"/>
                        <a:t>retargetting-ad</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facebook</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389100">
                <a:tc>
                  <a:txBody>
                    <a:bodyPr/>
                    <a:lstStyle/>
                    <a:p>
                      <a:pPr indent="0" lvl="0" marL="0" rtl="0" algn="ctr">
                        <a:spcBef>
                          <a:spcPts val="0"/>
                        </a:spcBef>
                        <a:spcAft>
                          <a:spcPts val="0"/>
                        </a:spcAft>
                        <a:buNone/>
                      </a:pPr>
                      <a:r>
                        <a:rPr lang="en" sz="1000"/>
                        <a:t>interview-with-cool-tshirts-founder</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medium</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389100">
                <a:tc>
                  <a:txBody>
                    <a:bodyPr/>
                    <a:lstStyle/>
                    <a:p>
                      <a:pPr indent="0" lvl="0" marL="0" rtl="0" algn="ctr">
                        <a:spcBef>
                          <a:spcPts val="0"/>
                        </a:spcBef>
                        <a:spcAft>
                          <a:spcPts val="0"/>
                        </a:spcAft>
                        <a:buNone/>
                      </a:pPr>
                      <a:r>
                        <a:rPr lang="en" sz="1000"/>
                        <a:t>paid-search</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google</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389100">
                <a:tc>
                  <a:txBody>
                    <a:bodyPr/>
                    <a:lstStyle/>
                    <a:p>
                      <a:pPr indent="0" lvl="0" marL="0" rtl="0" algn="ctr">
                        <a:spcBef>
                          <a:spcPts val="0"/>
                        </a:spcBef>
                        <a:spcAft>
                          <a:spcPts val="0"/>
                        </a:spcAft>
                        <a:buNone/>
                      </a:pPr>
                      <a:r>
                        <a:rPr lang="en" sz="1000"/>
                        <a:t>cool-tshirts-search</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google</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52"/>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 sz="2000" u="none" cap="none" strike="noStrike">
                <a:solidFill>
                  <a:srgbClr val="8BAB42"/>
                </a:solidFill>
                <a:latin typeface="Roboto"/>
                <a:ea typeface="Roboto"/>
                <a:cs typeface="Roboto"/>
                <a:sym typeface="Roboto"/>
              </a:rPr>
              <a:t>1.</a:t>
            </a:r>
            <a:r>
              <a:rPr b="1" lang="en" sz="2000">
                <a:solidFill>
                  <a:srgbClr val="8BAB42"/>
                </a:solidFill>
                <a:latin typeface="Roboto"/>
                <a:ea typeface="Roboto"/>
                <a:cs typeface="Roboto"/>
                <a:sym typeface="Roboto"/>
              </a:rPr>
              <a:t>2. What pages are on the CoolTShirts website?</a:t>
            </a:r>
            <a:r>
              <a:rPr b="1" lang="en" sz="2000">
                <a:solidFill>
                  <a:srgbClr val="EA9999"/>
                </a:solidFill>
                <a:latin typeface="Roboto"/>
                <a:ea typeface="Roboto"/>
                <a:cs typeface="Roboto"/>
                <a:sym typeface="Roboto"/>
              </a:rPr>
              <a:t>           </a:t>
            </a:r>
            <a:endParaRPr b="1" sz="2000">
              <a:solidFill>
                <a:srgbClr val="EA9999"/>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400"/>
              <a:buFont typeface="Arial"/>
              <a:buNone/>
            </a:pPr>
            <a:r>
              <a:t/>
            </a:r>
            <a:endParaRPr b="1" sz="2000">
              <a:solidFill>
                <a:srgbClr val="EA9999"/>
              </a:solidFill>
              <a:latin typeface="Roboto"/>
              <a:ea typeface="Roboto"/>
              <a:cs typeface="Roboto"/>
              <a:sym typeface="Roboto"/>
            </a:endParaRPr>
          </a:p>
        </p:txBody>
      </p:sp>
      <p:sp>
        <p:nvSpPr>
          <p:cNvPr id="318" name="Google Shape;318;p52"/>
          <p:cNvSpPr txBox="1"/>
          <p:nvPr/>
        </p:nvSpPr>
        <p:spPr>
          <a:xfrm>
            <a:off x="4572000" y="2285725"/>
            <a:ext cx="4271700" cy="11634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200">
                <a:latin typeface="Roboto"/>
                <a:ea typeface="Roboto"/>
                <a:cs typeface="Roboto"/>
                <a:sym typeface="Roboto"/>
              </a:rPr>
              <a:t>The CoolTShirts website consists of 4 pages:</a:t>
            </a:r>
            <a:endParaRPr sz="1200">
              <a:latin typeface="Roboto"/>
              <a:ea typeface="Roboto"/>
              <a:cs typeface="Roboto"/>
              <a:sym typeface="Roboto"/>
            </a:endParaRPr>
          </a:p>
          <a:p>
            <a:pPr indent="-304800" lvl="0" marL="457200" marR="0" rtl="0" algn="l">
              <a:lnSpc>
                <a:spcPct val="115000"/>
              </a:lnSpc>
              <a:spcBef>
                <a:spcPts val="0"/>
              </a:spcBef>
              <a:spcAft>
                <a:spcPts val="0"/>
              </a:spcAft>
              <a:buSzPts val="1200"/>
              <a:buFont typeface="Roboto"/>
              <a:buAutoNum type="arabicPeriod"/>
            </a:pPr>
            <a:r>
              <a:rPr lang="en" sz="1200">
                <a:latin typeface="Roboto"/>
                <a:ea typeface="Roboto"/>
                <a:cs typeface="Roboto"/>
                <a:sym typeface="Roboto"/>
              </a:rPr>
              <a:t>Landing </a:t>
            </a:r>
            <a:endParaRPr sz="1200">
              <a:latin typeface="Roboto"/>
              <a:ea typeface="Roboto"/>
              <a:cs typeface="Roboto"/>
              <a:sym typeface="Roboto"/>
            </a:endParaRPr>
          </a:p>
          <a:p>
            <a:pPr indent="-304800" lvl="0" marL="457200" marR="0" rtl="0" algn="l">
              <a:lnSpc>
                <a:spcPct val="115000"/>
              </a:lnSpc>
              <a:spcBef>
                <a:spcPts val="0"/>
              </a:spcBef>
              <a:spcAft>
                <a:spcPts val="0"/>
              </a:spcAft>
              <a:buSzPts val="1200"/>
              <a:buFont typeface="Roboto"/>
              <a:buAutoNum type="arabicPeriod"/>
            </a:pPr>
            <a:r>
              <a:rPr lang="en" sz="1200">
                <a:latin typeface="Roboto"/>
                <a:ea typeface="Roboto"/>
                <a:cs typeface="Roboto"/>
                <a:sym typeface="Roboto"/>
              </a:rPr>
              <a:t>Shopping Cart</a:t>
            </a:r>
            <a:endParaRPr sz="1200">
              <a:latin typeface="Roboto"/>
              <a:ea typeface="Roboto"/>
              <a:cs typeface="Roboto"/>
              <a:sym typeface="Roboto"/>
            </a:endParaRPr>
          </a:p>
          <a:p>
            <a:pPr indent="-304800" lvl="0" marL="457200" marR="0" rtl="0" algn="l">
              <a:lnSpc>
                <a:spcPct val="115000"/>
              </a:lnSpc>
              <a:spcBef>
                <a:spcPts val="0"/>
              </a:spcBef>
              <a:spcAft>
                <a:spcPts val="0"/>
              </a:spcAft>
              <a:buSzPts val="1200"/>
              <a:buFont typeface="Roboto"/>
              <a:buAutoNum type="arabicPeriod"/>
            </a:pPr>
            <a:r>
              <a:rPr lang="en" sz="1200">
                <a:latin typeface="Roboto"/>
                <a:ea typeface="Roboto"/>
                <a:cs typeface="Roboto"/>
                <a:sym typeface="Roboto"/>
              </a:rPr>
              <a:t>Checkout</a:t>
            </a:r>
            <a:endParaRPr sz="1200">
              <a:latin typeface="Roboto"/>
              <a:ea typeface="Roboto"/>
              <a:cs typeface="Roboto"/>
              <a:sym typeface="Roboto"/>
            </a:endParaRPr>
          </a:p>
          <a:p>
            <a:pPr indent="-304800" lvl="0" marL="457200" marR="0" rtl="0" algn="l">
              <a:lnSpc>
                <a:spcPct val="115000"/>
              </a:lnSpc>
              <a:spcBef>
                <a:spcPts val="0"/>
              </a:spcBef>
              <a:spcAft>
                <a:spcPts val="0"/>
              </a:spcAft>
              <a:buSzPts val="1200"/>
              <a:buFont typeface="Roboto"/>
              <a:buAutoNum type="arabicPeriod"/>
            </a:pPr>
            <a:r>
              <a:rPr lang="en" sz="1200">
                <a:latin typeface="Roboto"/>
                <a:ea typeface="Roboto"/>
                <a:cs typeface="Roboto"/>
                <a:sym typeface="Roboto"/>
              </a:rPr>
              <a:t>Purchase</a:t>
            </a:r>
            <a:endParaRPr sz="1200">
              <a:latin typeface="Roboto"/>
              <a:ea typeface="Roboto"/>
              <a:cs typeface="Roboto"/>
              <a:sym typeface="Roboto"/>
            </a:endParaRPr>
          </a:p>
        </p:txBody>
      </p:sp>
      <p:sp>
        <p:nvSpPr>
          <p:cNvPr id="319" name="Google Shape;319;p52"/>
          <p:cNvSpPr txBox="1"/>
          <p:nvPr/>
        </p:nvSpPr>
        <p:spPr>
          <a:xfrm>
            <a:off x="4572000" y="1237168"/>
            <a:ext cx="4271700" cy="6720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SELECT DISTINCT page_name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FROM page_visits;</a:t>
            </a:r>
            <a:endParaRPr sz="900">
              <a:latin typeface="Courier New"/>
              <a:ea typeface="Courier New"/>
              <a:cs typeface="Courier New"/>
              <a:sym typeface="Courier New"/>
            </a:endParaRPr>
          </a:p>
        </p:txBody>
      </p:sp>
      <p:graphicFrame>
        <p:nvGraphicFramePr>
          <p:cNvPr id="320" name="Google Shape;320;p52"/>
          <p:cNvGraphicFramePr/>
          <p:nvPr/>
        </p:nvGraphicFramePr>
        <p:xfrm>
          <a:off x="377250" y="1237175"/>
          <a:ext cx="3000000" cy="3000000"/>
        </p:xfrm>
        <a:graphic>
          <a:graphicData uri="http://schemas.openxmlformats.org/drawingml/2006/table">
            <a:tbl>
              <a:tblPr>
                <a:noFill/>
                <a:tableStyleId>{0FB43D27-099A-4C47-BCEC-288E384ED5F3}</a:tableStyleId>
              </a:tblPr>
              <a:tblGrid>
                <a:gridCol w="3468975"/>
              </a:tblGrid>
              <a:tr h="283400">
                <a:tc>
                  <a:txBody>
                    <a:bodyPr/>
                    <a:lstStyle/>
                    <a:p>
                      <a:pPr indent="0" lvl="0" marL="0" rtl="0" algn="ctr">
                        <a:spcBef>
                          <a:spcPts val="0"/>
                        </a:spcBef>
                        <a:spcAft>
                          <a:spcPts val="0"/>
                        </a:spcAft>
                        <a:buNone/>
                      </a:pPr>
                      <a:r>
                        <a:rPr b="1" lang="en" sz="1000">
                          <a:highlight>
                            <a:schemeClr val="lt1"/>
                          </a:highlight>
                        </a:rPr>
                        <a:t>page_name</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69175">
                <a:tc>
                  <a:txBody>
                    <a:bodyPr/>
                    <a:lstStyle/>
                    <a:p>
                      <a:pPr indent="0" lvl="0" marL="0" rtl="0" algn="ctr">
                        <a:spcBef>
                          <a:spcPts val="0"/>
                        </a:spcBef>
                        <a:spcAft>
                          <a:spcPts val="0"/>
                        </a:spcAft>
                        <a:buNone/>
                      </a:pPr>
                      <a:r>
                        <a:rPr lang="en" sz="1000"/>
                        <a:t>1 - landing_page</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69175">
                <a:tc>
                  <a:txBody>
                    <a:bodyPr/>
                    <a:lstStyle/>
                    <a:p>
                      <a:pPr indent="0" lvl="0" marL="0" rtl="0" algn="ctr">
                        <a:spcBef>
                          <a:spcPts val="0"/>
                        </a:spcBef>
                        <a:spcAft>
                          <a:spcPts val="0"/>
                        </a:spcAft>
                        <a:buNone/>
                      </a:pPr>
                      <a:r>
                        <a:rPr lang="en" sz="1000"/>
                        <a:t>2 - shopping_cart</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69175">
                <a:tc>
                  <a:txBody>
                    <a:bodyPr/>
                    <a:lstStyle/>
                    <a:p>
                      <a:pPr indent="0" lvl="0" marL="0" rtl="0" algn="ctr">
                        <a:spcBef>
                          <a:spcPts val="0"/>
                        </a:spcBef>
                        <a:spcAft>
                          <a:spcPts val="0"/>
                        </a:spcAft>
                        <a:buNone/>
                      </a:pPr>
                      <a:r>
                        <a:rPr lang="en" sz="1000"/>
                        <a:t>3 - checkout</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69175">
                <a:tc>
                  <a:txBody>
                    <a:bodyPr/>
                    <a:lstStyle/>
                    <a:p>
                      <a:pPr indent="0" lvl="0" marL="0" rtl="0" algn="ctr">
                        <a:spcBef>
                          <a:spcPts val="0"/>
                        </a:spcBef>
                        <a:spcAft>
                          <a:spcPts val="0"/>
                        </a:spcAft>
                        <a:buNone/>
                      </a:pPr>
                      <a:r>
                        <a:rPr lang="en" sz="1000"/>
                        <a:t>4 - purchase</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24" name="Shape 324"/>
        <p:cNvGrpSpPr/>
        <p:nvPr/>
      </p:nvGrpSpPr>
      <p:grpSpPr>
        <a:xfrm>
          <a:off x="0" y="0"/>
          <a:ext cx="0" cy="0"/>
          <a:chOff x="0" y="0"/>
          <a:chExt cx="0" cy="0"/>
        </a:xfrm>
      </p:grpSpPr>
      <p:sp>
        <p:nvSpPr>
          <p:cNvPr id="325" name="Google Shape;325;p53"/>
          <p:cNvSpPr txBox="1"/>
          <p:nvPr/>
        </p:nvSpPr>
        <p:spPr>
          <a:xfrm>
            <a:off x="753000" y="1543050"/>
            <a:ext cx="72267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4800">
                <a:solidFill>
                  <a:schemeClr val="lt1"/>
                </a:solidFill>
                <a:latin typeface="Roboto Black"/>
                <a:ea typeface="Roboto Black"/>
                <a:cs typeface="Roboto Black"/>
                <a:sym typeface="Roboto Black"/>
              </a:rPr>
              <a:t>2. What is the User Journey?</a:t>
            </a:r>
            <a:endParaRPr sz="4800">
              <a:solidFill>
                <a:schemeClr val="lt1"/>
              </a:solidFill>
              <a:latin typeface="Roboto Black"/>
              <a:ea typeface="Roboto Black"/>
              <a:cs typeface="Roboto Black"/>
              <a:sym typeface="Roboto Black"/>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4"/>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000">
                <a:solidFill>
                  <a:srgbClr val="8BAB42"/>
                </a:solidFill>
                <a:latin typeface="Roboto"/>
                <a:ea typeface="Roboto"/>
                <a:cs typeface="Roboto"/>
                <a:sym typeface="Roboto"/>
              </a:rPr>
              <a:t>2.1 How many first touches is each campaign responsible for?</a:t>
            </a:r>
            <a:endParaRPr b="1" sz="2000">
              <a:solidFill>
                <a:srgbClr val="8BAB42"/>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400"/>
              <a:buFont typeface="Arial"/>
              <a:buNone/>
            </a:pPr>
            <a:r>
              <a:t/>
            </a:r>
            <a:endParaRPr b="1" sz="2000">
              <a:solidFill>
                <a:srgbClr val="EA9999"/>
              </a:solidFill>
              <a:latin typeface="Roboto"/>
              <a:ea typeface="Roboto"/>
              <a:cs typeface="Roboto"/>
              <a:sym typeface="Roboto"/>
            </a:endParaRPr>
          </a:p>
        </p:txBody>
      </p:sp>
      <p:sp>
        <p:nvSpPr>
          <p:cNvPr id="331" name="Google Shape;331;p54"/>
          <p:cNvSpPr txBox="1"/>
          <p:nvPr/>
        </p:nvSpPr>
        <p:spPr>
          <a:xfrm>
            <a:off x="2436150" y="3741300"/>
            <a:ext cx="4271700" cy="11421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200">
                <a:latin typeface="Roboto"/>
                <a:ea typeface="Roboto"/>
                <a:cs typeface="Roboto"/>
                <a:sym typeface="Roboto"/>
              </a:rPr>
              <a:t>These are all the campaigns responsible the first touches. The articles featured on Medium and NYTimes were the most successful marketing campaigns as they garnered the most attention and even contributed to over 50% of first touches altogether. </a:t>
            </a:r>
            <a:endParaRPr b="0" i="0" sz="1200" u="none" cap="none" strike="noStrike">
              <a:solidFill>
                <a:srgbClr val="000000"/>
              </a:solidFill>
              <a:latin typeface="Roboto"/>
              <a:ea typeface="Roboto"/>
              <a:cs typeface="Roboto"/>
              <a:sym typeface="Roboto"/>
            </a:endParaRPr>
          </a:p>
        </p:txBody>
      </p:sp>
      <p:sp>
        <p:nvSpPr>
          <p:cNvPr id="332" name="Google Shape;332;p54"/>
          <p:cNvSpPr txBox="1"/>
          <p:nvPr/>
        </p:nvSpPr>
        <p:spPr>
          <a:xfrm>
            <a:off x="5273425" y="1083150"/>
            <a:ext cx="3288900" cy="24996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WITH first_touch AS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SELECT 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MIN(timestamp) as first_touch_at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FROM page_visits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GROUP BY 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SELECT ft.user_id,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a:t>
            </a:r>
            <a:r>
              <a:rPr lang="en" sz="900">
                <a:latin typeface="Courier New"/>
                <a:ea typeface="Courier New"/>
                <a:cs typeface="Courier New"/>
                <a:sym typeface="Courier New"/>
              </a:rPr>
              <a:t>f</a:t>
            </a:r>
            <a:r>
              <a:rPr lang="en" sz="900">
                <a:latin typeface="Courier New"/>
                <a:ea typeface="Courier New"/>
                <a:cs typeface="Courier New"/>
                <a:sym typeface="Courier New"/>
              </a:rPr>
              <a:t>t.first_touch_at,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a:t>
            </a:r>
            <a:r>
              <a:rPr lang="en" sz="900">
                <a:latin typeface="Courier New"/>
                <a:ea typeface="Courier New"/>
                <a:cs typeface="Courier New"/>
                <a:sym typeface="Courier New"/>
              </a:rPr>
              <a:t>p</a:t>
            </a:r>
            <a:r>
              <a:rPr lang="en" sz="900">
                <a:latin typeface="Courier New"/>
                <a:ea typeface="Courier New"/>
                <a:cs typeface="Courier New"/>
                <a:sym typeface="Courier New"/>
              </a:rPr>
              <a:t>v.utm_source,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a:t>
            </a:r>
            <a:r>
              <a:rPr lang="en" sz="900">
                <a:latin typeface="Courier New"/>
                <a:ea typeface="Courier New"/>
                <a:cs typeface="Courier New"/>
                <a:sym typeface="Courier New"/>
              </a:rPr>
              <a:t>p</a:t>
            </a:r>
            <a:r>
              <a:rPr lang="en" sz="900">
                <a:latin typeface="Courier New"/>
                <a:ea typeface="Courier New"/>
                <a:cs typeface="Courier New"/>
                <a:sym typeface="Courier New"/>
              </a:rPr>
              <a:t>v.utm_campaign,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COUNT(utm_camapaign)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FROM first_touch ft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JOIN page_visits pv</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ON ft.user_id = pv.user_id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AND ft.first_touch_at = pv.timestamp</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GROUP BY utm_campaign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ORDER BY 5 DESC;</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sz="900">
              <a:latin typeface="Courier New"/>
              <a:ea typeface="Courier New"/>
              <a:cs typeface="Courier New"/>
              <a:sym typeface="Courier New"/>
            </a:endParaRPr>
          </a:p>
        </p:txBody>
      </p:sp>
      <p:graphicFrame>
        <p:nvGraphicFramePr>
          <p:cNvPr id="333" name="Google Shape;333;p54"/>
          <p:cNvGraphicFramePr/>
          <p:nvPr/>
        </p:nvGraphicFramePr>
        <p:xfrm>
          <a:off x="565725" y="1106675"/>
          <a:ext cx="3000000" cy="3000000"/>
        </p:xfrm>
        <a:graphic>
          <a:graphicData uri="http://schemas.openxmlformats.org/drawingml/2006/table">
            <a:tbl>
              <a:tblPr>
                <a:noFill/>
                <a:tableStyleId>{0FB43D27-099A-4C47-BCEC-288E384ED5F3}</a:tableStyleId>
              </a:tblPr>
              <a:tblGrid>
                <a:gridCol w="910175"/>
                <a:gridCol w="2098975"/>
                <a:gridCol w="1246175"/>
              </a:tblGrid>
              <a:tr h="613750">
                <a:tc>
                  <a:txBody>
                    <a:bodyPr/>
                    <a:lstStyle/>
                    <a:p>
                      <a:pPr indent="0" lvl="0" marL="0" rtl="0" algn="ctr">
                        <a:spcBef>
                          <a:spcPts val="0"/>
                        </a:spcBef>
                        <a:spcAft>
                          <a:spcPts val="0"/>
                        </a:spcAft>
                        <a:buNone/>
                      </a:pPr>
                      <a:r>
                        <a:rPr b="1" lang="en" sz="1000">
                          <a:highlight>
                            <a:schemeClr val="lt1"/>
                          </a:highlight>
                        </a:rPr>
                        <a:t>utm_source</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b="1" lang="en" sz="1000">
                          <a:highlight>
                            <a:schemeClr val="lt1"/>
                          </a:highlight>
                        </a:rPr>
                        <a:t>utm_campaign</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b="1" lang="en" sz="1000">
                          <a:highlight>
                            <a:schemeClr val="lt1"/>
                          </a:highlight>
                        </a:rPr>
                        <a:t>COUNT(utm_campaign)</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75375">
                <a:tc>
                  <a:txBody>
                    <a:bodyPr/>
                    <a:lstStyle/>
                    <a:p>
                      <a:pPr indent="0" lvl="0" marL="0" rtl="0" algn="ctr">
                        <a:spcBef>
                          <a:spcPts val="0"/>
                        </a:spcBef>
                        <a:spcAft>
                          <a:spcPts val="0"/>
                        </a:spcAft>
                        <a:buNone/>
                      </a:pPr>
                      <a:r>
                        <a:rPr lang="en" sz="1000"/>
                        <a:t>medium</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interview-with-cool-tshirts-founder</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622</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34800">
                <a:tc>
                  <a:txBody>
                    <a:bodyPr/>
                    <a:lstStyle/>
                    <a:p>
                      <a:pPr indent="0" lvl="0" marL="0" rtl="0" algn="ctr">
                        <a:spcBef>
                          <a:spcPts val="0"/>
                        </a:spcBef>
                        <a:spcAft>
                          <a:spcPts val="0"/>
                        </a:spcAft>
                        <a:buNone/>
                      </a:pPr>
                      <a:r>
                        <a:rPr lang="en" sz="1000"/>
                        <a:t>nytimes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g</a:t>
                      </a:r>
                      <a:r>
                        <a:rPr lang="en" sz="1000"/>
                        <a:t>etting-to-know-cool-tshirts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612</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87575">
                <a:tc>
                  <a:txBody>
                    <a:bodyPr/>
                    <a:lstStyle/>
                    <a:p>
                      <a:pPr indent="0" lvl="0" marL="0" rtl="0" algn="ctr">
                        <a:spcBef>
                          <a:spcPts val="0"/>
                        </a:spcBef>
                        <a:spcAft>
                          <a:spcPts val="0"/>
                        </a:spcAft>
                        <a:buNone/>
                      </a:pPr>
                      <a:r>
                        <a:rPr lang="en" sz="1000"/>
                        <a:t>buzzfeed</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ten-crazy-c</a:t>
                      </a:r>
                      <a:r>
                        <a:rPr lang="en" sz="1000"/>
                        <a:t>ool-tshirts-facts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576</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41025">
                <a:tc>
                  <a:txBody>
                    <a:bodyPr/>
                    <a:lstStyle/>
                    <a:p>
                      <a:pPr indent="0" lvl="0" marL="0" rtl="0" algn="ctr">
                        <a:spcBef>
                          <a:spcPts val="0"/>
                        </a:spcBef>
                        <a:spcAft>
                          <a:spcPts val="0"/>
                        </a:spcAft>
                        <a:buNone/>
                      </a:pPr>
                      <a:r>
                        <a:rPr lang="en" sz="1000"/>
                        <a:t>google</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cool-tshirts-search</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169</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55"/>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000">
                <a:solidFill>
                  <a:srgbClr val="8BAB42"/>
                </a:solidFill>
                <a:latin typeface="Roboto"/>
                <a:ea typeface="Roboto"/>
                <a:cs typeface="Roboto"/>
                <a:sym typeface="Roboto"/>
              </a:rPr>
              <a:t>2.2 How many last touches is each campaign responsible for?</a:t>
            </a:r>
            <a:endParaRPr b="1" sz="2000">
              <a:solidFill>
                <a:srgbClr val="8BAB42"/>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400"/>
              <a:buFont typeface="Arial"/>
              <a:buNone/>
            </a:pPr>
            <a:r>
              <a:t/>
            </a:r>
            <a:endParaRPr b="1" sz="2000">
              <a:solidFill>
                <a:srgbClr val="EA9999"/>
              </a:solidFill>
              <a:latin typeface="Roboto"/>
              <a:ea typeface="Roboto"/>
              <a:cs typeface="Roboto"/>
              <a:sym typeface="Roboto"/>
            </a:endParaRPr>
          </a:p>
        </p:txBody>
      </p:sp>
      <p:sp>
        <p:nvSpPr>
          <p:cNvPr id="339" name="Google Shape;339;p55"/>
          <p:cNvSpPr txBox="1"/>
          <p:nvPr/>
        </p:nvSpPr>
        <p:spPr>
          <a:xfrm>
            <a:off x="5098850" y="3415075"/>
            <a:ext cx="3321900" cy="12390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200">
                <a:latin typeface="Roboto"/>
                <a:ea typeface="Roboto"/>
                <a:cs typeface="Roboto"/>
                <a:sym typeface="Roboto"/>
              </a:rPr>
              <a:t>These are the campaigns responsible for the last touches. The most successful campaigns that tend to bring customers back to the </a:t>
            </a:r>
            <a:r>
              <a:rPr lang="en" sz="1200">
                <a:latin typeface="Roboto"/>
                <a:ea typeface="Roboto"/>
                <a:cs typeface="Roboto"/>
                <a:sym typeface="Roboto"/>
              </a:rPr>
              <a:t>site</a:t>
            </a:r>
            <a:r>
              <a:rPr lang="en" sz="1200">
                <a:latin typeface="Roboto"/>
                <a:ea typeface="Roboto"/>
                <a:cs typeface="Roboto"/>
                <a:sym typeface="Roboto"/>
              </a:rPr>
              <a:t> are the weekly-newsletter via Email and the retargetting-ad via Facebook. </a:t>
            </a:r>
            <a:endParaRPr b="0" i="0" sz="1200" u="none" cap="none" strike="noStrike">
              <a:solidFill>
                <a:srgbClr val="000000"/>
              </a:solidFill>
              <a:latin typeface="Roboto"/>
              <a:ea typeface="Roboto"/>
              <a:cs typeface="Roboto"/>
              <a:sym typeface="Roboto"/>
            </a:endParaRPr>
          </a:p>
        </p:txBody>
      </p:sp>
      <p:sp>
        <p:nvSpPr>
          <p:cNvPr id="340" name="Google Shape;340;p55"/>
          <p:cNvSpPr txBox="1"/>
          <p:nvPr/>
        </p:nvSpPr>
        <p:spPr>
          <a:xfrm>
            <a:off x="5098850" y="833850"/>
            <a:ext cx="3288900" cy="23418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WITH last_touch AS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SELECT 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MAX(timestamp) as last_touch_at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FROM page_visits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GROUP BY 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SELECT lt.user_id,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lt.last_touch_at,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pv.utm_source,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pv.utm_campaign,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COUNT(utm_camapaign)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FROM last_touch lt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JOIN page_visits pv</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ON lt.user_id = pv.user_id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AND lt.last_touch_at = pv.timestamp</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GROUP BY utm_campaign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ORDER BY 5 DESC;</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sz="900">
              <a:latin typeface="Courier New"/>
              <a:ea typeface="Courier New"/>
              <a:cs typeface="Courier New"/>
              <a:sym typeface="Courier New"/>
            </a:endParaRPr>
          </a:p>
        </p:txBody>
      </p:sp>
      <p:graphicFrame>
        <p:nvGraphicFramePr>
          <p:cNvPr id="341" name="Google Shape;341;p55"/>
          <p:cNvGraphicFramePr/>
          <p:nvPr/>
        </p:nvGraphicFramePr>
        <p:xfrm>
          <a:off x="311700" y="833850"/>
          <a:ext cx="3000000" cy="3000000"/>
        </p:xfrm>
        <a:graphic>
          <a:graphicData uri="http://schemas.openxmlformats.org/drawingml/2006/table">
            <a:tbl>
              <a:tblPr>
                <a:noFill/>
                <a:tableStyleId>{0FB43D27-099A-4C47-BCEC-288E384ED5F3}</a:tableStyleId>
              </a:tblPr>
              <a:tblGrid>
                <a:gridCol w="910175"/>
                <a:gridCol w="2098975"/>
                <a:gridCol w="1246175"/>
              </a:tblGrid>
              <a:tr h="266425">
                <a:tc>
                  <a:txBody>
                    <a:bodyPr/>
                    <a:lstStyle/>
                    <a:p>
                      <a:pPr indent="0" lvl="0" marL="0" rtl="0" algn="ctr">
                        <a:spcBef>
                          <a:spcPts val="0"/>
                        </a:spcBef>
                        <a:spcAft>
                          <a:spcPts val="0"/>
                        </a:spcAft>
                        <a:buNone/>
                      </a:pPr>
                      <a:r>
                        <a:rPr b="1" lang="en" sz="1000">
                          <a:highlight>
                            <a:schemeClr val="lt1"/>
                          </a:highlight>
                        </a:rPr>
                        <a:t>utm_source</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b="1" lang="en" sz="1000">
                          <a:highlight>
                            <a:schemeClr val="lt1"/>
                          </a:highlight>
                        </a:rPr>
                        <a:t>utm_campaign</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b="1" lang="en" sz="1000">
                          <a:highlight>
                            <a:schemeClr val="lt1"/>
                          </a:highlight>
                        </a:rPr>
                        <a:t>COUNT(utm_campaign)</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75375">
                <a:tc>
                  <a:txBody>
                    <a:bodyPr/>
                    <a:lstStyle/>
                    <a:p>
                      <a:pPr indent="0" lvl="0" marL="0" rtl="0" algn="ctr">
                        <a:spcBef>
                          <a:spcPts val="0"/>
                        </a:spcBef>
                        <a:spcAft>
                          <a:spcPts val="0"/>
                        </a:spcAft>
                        <a:buNone/>
                      </a:pPr>
                      <a:r>
                        <a:rPr lang="en" sz="1000"/>
                        <a:t>email</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weekly-newsletter</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477</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34800">
                <a:tc>
                  <a:txBody>
                    <a:bodyPr/>
                    <a:lstStyle/>
                    <a:p>
                      <a:pPr indent="0" lvl="0" marL="0" rtl="0" algn="ctr">
                        <a:spcBef>
                          <a:spcPts val="0"/>
                        </a:spcBef>
                        <a:spcAft>
                          <a:spcPts val="0"/>
                        </a:spcAft>
                        <a:buNone/>
                      </a:pPr>
                      <a:r>
                        <a:rPr lang="en" sz="1000"/>
                        <a:t>facebook</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retargetting-ad</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443</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87575">
                <a:tc>
                  <a:txBody>
                    <a:bodyPr/>
                    <a:lstStyle/>
                    <a:p>
                      <a:pPr indent="0" lvl="0" marL="0" rtl="0" algn="ctr">
                        <a:spcBef>
                          <a:spcPts val="0"/>
                        </a:spcBef>
                        <a:spcAft>
                          <a:spcPts val="0"/>
                        </a:spcAft>
                        <a:buNone/>
                      </a:pPr>
                      <a:r>
                        <a:rPr lang="en" sz="1000"/>
                        <a:t>email</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retargetting-campaign</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245</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41025">
                <a:tc>
                  <a:txBody>
                    <a:bodyPr/>
                    <a:lstStyle/>
                    <a:p>
                      <a:pPr indent="0" lvl="0" marL="0" rtl="0" algn="ctr">
                        <a:spcBef>
                          <a:spcPts val="0"/>
                        </a:spcBef>
                        <a:spcAft>
                          <a:spcPts val="0"/>
                        </a:spcAft>
                        <a:buNone/>
                      </a:pPr>
                      <a:r>
                        <a:rPr lang="en" sz="1000"/>
                        <a:t>nytimes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getting-to-know-cool-tshirts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232</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41025">
                <a:tc>
                  <a:txBody>
                    <a:bodyPr/>
                    <a:lstStyle/>
                    <a:p>
                      <a:pPr indent="0" lvl="0" marL="0" rtl="0" algn="ctr">
                        <a:spcBef>
                          <a:spcPts val="0"/>
                        </a:spcBef>
                        <a:spcAft>
                          <a:spcPts val="0"/>
                        </a:spcAft>
                        <a:buNone/>
                      </a:pPr>
                      <a:r>
                        <a:rPr lang="en" sz="1000"/>
                        <a:t>buzzfeed</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ten-crazy-cool-tshirts-facts</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190</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41025">
                <a:tc>
                  <a:txBody>
                    <a:bodyPr/>
                    <a:lstStyle/>
                    <a:p>
                      <a:pPr indent="0" lvl="0" marL="0" rtl="0" algn="ctr">
                        <a:spcBef>
                          <a:spcPts val="0"/>
                        </a:spcBef>
                        <a:spcAft>
                          <a:spcPts val="0"/>
                        </a:spcAft>
                        <a:buNone/>
                      </a:pPr>
                      <a:r>
                        <a:rPr lang="en" sz="1000"/>
                        <a:t>medium</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interview-with-cool-tshirts-founder</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184</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41025">
                <a:tc>
                  <a:txBody>
                    <a:bodyPr/>
                    <a:lstStyle/>
                    <a:p>
                      <a:pPr indent="0" lvl="0" marL="0" rtl="0" algn="ctr">
                        <a:spcBef>
                          <a:spcPts val="0"/>
                        </a:spcBef>
                        <a:spcAft>
                          <a:spcPts val="0"/>
                        </a:spcAft>
                        <a:buNone/>
                      </a:pPr>
                      <a:r>
                        <a:rPr lang="en" sz="1000"/>
                        <a:t>google</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paid-search</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178</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441025">
                <a:tc>
                  <a:txBody>
                    <a:bodyPr/>
                    <a:lstStyle/>
                    <a:p>
                      <a:pPr indent="0" lvl="0" marL="0" rtl="0" algn="ctr">
                        <a:spcBef>
                          <a:spcPts val="0"/>
                        </a:spcBef>
                        <a:spcAft>
                          <a:spcPts val="0"/>
                        </a:spcAft>
                        <a:buNone/>
                      </a:pPr>
                      <a:r>
                        <a:rPr lang="en" sz="1000"/>
                        <a:t>google</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cool-tshirts-search</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60</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56"/>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000">
                <a:solidFill>
                  <a:srgbClr val="8BAB42"/>
                </a:solidFill>
                <a:latin typeface="Roboto"/>
                <a:ea typeface="Roboto"/>
                <a:cs typeface="Roboto"/>
                <a:sym typeface="Roboto"/>
              </a:rPr>
              <a:t>2.3 How many visitors make a purchase?</a:t>
            </a:r>
            <a:r>
              <a:rPr b="1" lang="en" sz="2000">
                <a:solidFill>
                  <a:srgbClr val="8BAB42"/>
                </a:solidFill>
                <a:latin typeface="Roboto"/>
                <a:ea typeface="Roboto"/>
                <a:cs typeface="Roboto"/>
                <a:sym typeface="Roboto"/>
              </a:rPr>
              <a:t>       </a:t>
            </a:r>
            <a:r>
              <a:rPr b="1" lang="en" sz="2000">
                <a:solidFill>
                  <a:srgbClr val="EA9999"/>
                </a:solidFill>
                <a:latin typeface="Roboto"/>
                <a:ea typeface="Roboto"/>
                <a:cs typeface="Roboto"/>
                <a:sym typeface="Roboto"/>
              </a:rPr>
              <a:t>    </a:t>
            </a:r>
            <a:endParaRPr b="1" sz="2000">
              <a:solidFill>
                <a:srgbClr val="EA9999"/>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400"/>
              <a:buFont typeface="Arial"/>
              <a:buNone/>
            </a:pPr>
            <a:r>
              <a:t/>
            </a:r>
            <a:endParaRPr b="1" sz="2000">
              <a:solidFill>
                <a:srgbClr val="EA9999"/>
              </a:solidFill>
              <a:latin typeface="Roboto"/>
              <a:ea typeface="Roboto"/>
              <a:cs typeface="Roboto"/>
              <a:sym typeface="Roboto"/>
            </a:endParaRPr>
          </a:p>
        </p:txBody>
      </p:sp>
      <p:sp>
        <p:nvSpPr>
          <p:cNvPr id="347" name="Google Shape;347;p56"/>
          <p:cNvSpPr txBox="1"/>
          <p:nvPr/>
        </p:nvSpPr>
        <p:spPr>
          <a:xfrm>
            <a:off x="4527000" y="2262125"/>
            <a:ext cx="3257100" cy="19176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200">
                <a:latin typeface="Roboto"/>
                <a:ea typeface="Roboto"/>
                <a:cs typeface="Roboto"/>
                <a:sym typeface="Roboto"/>
              </a:rPr>
              <a:t>Out of the total amount of visitors to the CoolTShirts website, only 361 visitors actually made a purchase. The data reveals how we experienced a significant loss in users from the checkout page to the purchase page, where we only retained about 25% of those users. </a:t>
            </a:r>
            <a:endParaRPr sz="1200">
              <a:latin typeface="Roboto"/>
              <a:ea typeface="Roboto"/>
              <a:cs typeface="Roboto"/>
              <a:sym typeface="Roboto"/>
            </a:endParaRPr>
          </a:p>
        </p:txBody>
      </p:sp>
      <p:sp>
        <p:nvSpPr>
          <p:cNvPr id="348" name="Google Shape;348;p56"/>
          <p:cNvSpPr txBox="1"/>
          <p:nvPr/>
        </p:nvSpPr>
        <p:spPr>
          <a:xfrm>
            <a:off x="4527000" y="1130225"/>
            <a:ext cx="3302100" cy="8376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SELECT COUNT(DISTINCT user_id) AS visitors,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a:t>
            </a:r>
            <a:r>
              <a:rPr lang="en" sz="900">
                <a:latin typeface="Courier New"/>
                <a:ea typeface="Courier New"/>
                <a:cs typeface="Courier New"/>
                <a:sym typeface="Courier New"/>
              </a:rPr>
              <a:t>p</a:t>
            </a:r>
            <a:r>
              <a:rPr lang="en" sz="900">
                <a:latin typeface="Courier New"/>
                <a:ea typeface="Courier New"/>
                <a:cs typeface="Courier New"/>
                <a:sym typeface="Courier New"/>
              </a:rPr>
              <a:t>age_name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FROM page_visits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GROUP BY 2</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ORDER BY 2 ASC;</a:t>
            </a:r>
            <a:endParaRPr sz="900">
              <a:latin typeface="Courier New"/>
              <a:ea typeface="Courier New"/>
              <a:cs typeface="Courier New"/>
              <a:sym typeface="Courier New"/>
            </a:endParaRPr>
          </a:p>
        </p:txBody>
      </p:sp>
      <p:graphicFrame>
        <p:nvGraphicFramePr>
          <p:cNvPr id="349" name="Google Shape;349;p56"/>
          <p:cNvGraphicFramePr/>
          <p:nvPr/>
        </p:nvGraphicFramePr>
        <p:xfrm>
          <a:off x="623100" y="1130225"/>
          <a:ext cx="3000000" cy="3000000"/>
        </p:xfrm>
        <a:graphic>
          <a:graphicData uri="http://schemas.openxmlformats.org/drawingml/2006/table">
            <a:tbl>
              <a:tblPr>
                <a:noFill/>
                <a:tableStyleId>{0FB43D27-099A-4C47-BCEC-288E384ED5F3}</a:tableStyleId>
              </a:tblPr>
              <a:tblGrid>
                <a:gridCol w="1490900"/>
                <a:gridCol w="739525"/>
                <a:gridCol w="955825"/>
              </a:tblGrid>
              <a:tr h="576500">
                <a:tc>
                  <a:txBody>
                    <a:bodyPr/>
                    <a:lstStyle/>
                    <a:p>
                      <a:pPr indent="0" lvl="0" marL="0" rtl="0" algn="ctr">
                        <a:spcBef>
                          <a:spcPts val="0"/>
                        </a:spcBef>
                        <a:spcAft>
                          <a:spcPts val="0"/>
                        </a:spcAft>
                        <a:buNone/>
                      </a:pPr>
                      <a:r>
                        <a:rPr b="1" lang="en" sz="1000">
                          <a:highlight>
                            <a:schemeClr val="lt1"/>
                          </a:highlight>
                        </a:rPr>
                        <a:t>page_name</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b="1" lang="en" sz="1000">
                          <a:highlight>
                            <a:schemeClr val="lt1"/>
                          </a:highlight>
                        </a:rPr>
                        <a:t>visitors</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b="1" lang="en" sz="1000">
                          <a:highlight>
                            <a:schemeClr val="lt1"/>
                          </a:highlight>
                        </a:rPr>
                        <a:t>% from page to page</a:t>
                      </a:r>
                      <a:endParaRPr b="1" sz="1000">
                        <a:highlight>
                          <a:schemeClr val="lt1"/>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575225">
                <a:tc>
                  <a:txBody>
                    <a:bodyPr/>
                    <a:lstStyle/>
                    <a:p>
                      <a:pPr indent="0" lvl="0" marL="0" rtl="0" algn="ctr">
                        <a:spcBef>
                          <a:spcPts val="0"/>
                        </a:spcBef>
                        <a:spcAft>
                          <a:spcPts val="0"/>
                        </a:spcAft>
                        <a:buNone/>
                      </a:pPr>
                      <a:r>
                        <a:rPr lang="en" sz="1000"/>
                        <a:t>1 - landing_page</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1979</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575225">
                <a:tc>
                  <a:txBody>
                    <a:bodyPr/>
                    <a:lstStyle/>
                    <a:p>
                      <a:pPr indent="0" lvl="0" marL="0" rtl="0" algn="ctr">
                        <a:spcBef>
                          <a:spcPts val="0"/>
                        </a:spcBef>
                        <a:spcAft>
                          <a:spcPts val="0"/>
                        </a:spcAft>
                        <a:buNone/>
                      </a:pPr>
                      <a:r>
                        <a:rPr lang="en" sz="1000"/>
                        <a:t>2 - shopping_cart</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1881</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95.05%</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575225">
                <a:tc>
                  <a:txBody>
                    <a:bodyPr/>
                    <a:lstStyle/>
                    <a:p>
                      <a:pPr indent="0" lvl="0" marL="0" rtl="0" algn="ctr">
                        <a:spcBef>
                          <a:spcPts val="0"/>
                        </a:spcBef>
                        <a:spcAft>
                          <a:spcPts val="0"/>
                        </a:spcAft>
                        <a:buNone/>
                      </a:pPr>
                      <a:r>
                        <a:rPr lang="en" sz="1000"/>
                        <a:t>3 - checkout</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1431</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76.08%</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r h="575225">
                <a:tc>
                  <a:txBody>
                    <a:bodyPr/>
                    <a:lstStyle/>
                    <a:p>
                      <a:pPr indent="0" lvl="0" marL="0" rtl="0" algn="ctr">
                        <a:spcBef>
                          <a:spcPts val="0"/>
                        </a:spcBef>
                        <a:spcAft>
                          <a:spcPts val="0"/>
                        </a:spcAft>
                        <a:buNone/>
                      </a:pPr>
                      <a:r>
                        <a:rPr lang="en" sz="1000"/>
                        <a:t>4 - purchase</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361</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c>
                  <a:txBody>
                    <a:bodyPr/>
                    <a:lstStyle/>
                    <a:p>
                      <a:pPr indent="0" lvl="0" marL="0" rtl="0" algn="ctr">
                        <a:spcBef>
                          <a:spcPts val="0"/>
                        </a:spcBef>
                        <a:spcAft>
                          <a:spcPts val="0"/>
                        </a:spcAft>
                        <a:buNone/>
                      </a:pPr>
                      <a:r>
                        <a:rPr lang="en" sz="1000"/>
                        <a:t>25.23%</a:t>
                      </a:r>
                      <a:endParaRPr sz="10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F5F5"/>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